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5"/>
  </p:notesMasterIdLst>
  <p:sldIdLst>
    <p:sldId id="259" r:id="rId2"/>
    <p:sldId id="276" r:id="rId3"/>
    <p:sldId id="260" r:id="rId4"/>
    <p:sldId id="261" r:id="rId5"/>
    <p:sldId id="262" r:id="rId6"/>
    <p:sldId id="263" r:id="rId7"/>
    <p:sldId id="264" r:id="rId8"/>
    <p:sldId id="266" r:id="rId9"/>
    <p:sldId id="256" r:id="rId10"/>
    <p:sldId id="267" r:id="rId11"/>
    <p:sldId id="268" r:id="rId12"/>
    <p:sldId id="297" r:id="rId13"/>
    <p:sldId id="298" r:id="rId14"/>
    <p:sldId id="258" r:id="rId15"/>
    <p:sldId id="257" r:id="rId16"/>
    <p:sldId id="272" r:id="rId17"/>
    <p:sldId id="286" r:id="rId18"/>
    <p:sldId id="287" r:id="rId19"/>
    <p:sldId id="288" r:id="rId20"/>
    <p:sldId id="289" r:id="rId21"/>
    <p:sldId id="290" r:id="rId22"/>
    <p:sldId id="291" r:id="rId23"/>
    <p:sldId id="292" r:id="rId24"/>
    <p:sldId id="293" r:id="rId25"/>
    <p:sldId id="294" r:id="rId26"/>
    <p:sldId id="295" r:id="rId27"/>
    <p:sldId id="296" r:id="rId28"/>
    <p:sldId id="277" r:id="rId29"/>
    <p:sldId id="269" r:id="rId30"/>
    <p:sldId id="270" r:id="rId31"/>
    <p:sldId id="278" r:id="rId32"/>
    <p:sldId id="273" r:id="rId33"/>
    <p:sldId id="279" r:id="rId34"/>
    <p:sldId id="280" r:id="rId35"/>
    <p:sldId id="281" r:id="rId36"/>
    <p:sldId id="282" r:id="rId37"/>
    <p:sldId id="283" r:id="rId38"/>
    <p:sldId id="285" r:id="rId39"/>
    <p:sldId id="284" r:id="rId40"/>
    <p:sldId id="271" r:id="rId41"/>
    <p:sldId id="274" r:id="rId42"/>
    <p:sldId id="275" r:id="rId43"/>
    <p:sldId id="299" r:id="rId44"/>
    <p:sldId id="300" r:id="rId45"/>
    <p:sldId id="301" r:id="rId46"/>
    <p:sldId id="302" r:id="rId47"/>
    <p:sldId id="303" r:id="rId48"/>
    <p:sldId id="304" r:id="rId49"/>
    <p:sldId id="305" r:id="rId50"/>
    <p:sldId id="306" r:id="rId51"/>
    <p:sldId id="307" r:id="rId52"/>
    <p:sldId id="309"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62" autoAdjust="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B1AD3-9E88-4D90-8049-F6C05028258D}" type="datetimeFigureOut">
              <a:rPr lang="en-US" smtClean="0"/>
              <a:t>10/20/2017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DB9B0-4DFD-4D09-AE51-1FF4108692F4}" type="slidenum">
              <a:rPr lang="en-US" smtClean="0"/>
              <a:t>‹#›</a:t>
            </a:fld>
            <a:endParaRPr lang="en-US"/>
          </a:p>
        </p:txBody>
      </p:sp>
    </p:spTree>
    <p:extLst>
      <p:ext uri="{BB962C8B-B14F-4D97-AF65-F5344CB8AC3E}">
        <p14:creationId xmlns:p14="http://schemas.microsoft.com/office/powerpoint/2010/main" val="383124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1DB9B0-4DFD-4D09-AE51-1FF4108692F4}" type="slidenum">
              <a:rPr lang="en-US" smtClean="0"/>
              <a:t>30</a:t>
            </a:fld>
            <a:endParaRPr lang="en-US"/>
          </a:p>
        </p:txBody>
      </p:sp>
    </p:spTree>
    <p:extLst>
      <p:ext uri="{BB962C8B-B14F-4D97-AF65-F5344CB8AC3E}">
        <p14:creationId xmlns:p14="http://schemas.microsoft.com/office/powerpoint/2010/main" val="175332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1DB9B0-4DFD-4D09-AE51-1FF4108692F4}" type="slidenum">
              <a:rPr lang="en-US" smtClean="0"/>
              <a:t>31</a:t>
            </a:fld>
            <a:endParaRPr lang="en-US"/>
          </a:p>
        </p:txBody>
      </p:sp>
    </p:spTree>
    <p:extLst>
      <p:ext uri="{BB962C8B-B14F-4D97-AF65-F5344CB8AC3E}">
        <p14:creationId xmlns:p14="http://schemas.microsoft.com/office/powerpoint/2010/main" val="270311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Regression testing</a:t>
            </a:r>
            <a:r>
              <a:rPr lang="en-US" sz="1200" b="0" i="0" kern="1200" dirty="0">
                <a:solidFill>
                  <a:schemeClr val="tx1"/>
                </a:solidFill>
                <a:effectLst/>
                <a:latin typeface="+mn-lt"/>
                <a:ea typeface="+mn-ea"/>
                <a:cs typeface="+mn-cs"/>
              </a:rPr>
              <a:t> is a type of software </a:t>
            </a:r>
            <a:r>
              <a:rPr lang="en-US" sz="1200" b="1" i="0" kern="1200" dirty="0">
                <a:solidFill>
                  <a:schemeClr val="tx1"/>
                </a:solidFill>
                <a:effectLst/>
                <a:latin typeface="+mn-lt"/>
                <a:ea typeface="+mn-ea"/>
                <a:cs typeface="+mn-cs"/>
              </a:rPr>
              <a:t>testing</a:t>
            </a:r>
            <a:r>
              <a:rPr lang="en-US" sz="1200" b="0" i="0" kern="1200" dirty="0">
                <a:solidFill>
                  <a:schemeClr val="tx1"/>
                </a:solidFill>
                <a:effectLst/>
                <a:latin typeface="+mn-lt"/>
                <a:ea typeface="+mn-ea"/>
                <a:cs typeface="+mn-cs"/>
              </a:rPr>
              <a:t> which verifies that software which was previously developed and tested still performs the same way after it was changed or interfaced with other software. Changes may include software enhancements, patches, configuration changes, etc.</a:t>
            </a:r>
            <a:endParaRPr lang="en-US" dirty="0"/>
          </a:p>
        </p:txBody>
      </p:sp>
      <p:sp>
        <p:nvSpPr>
          <p:cNvPr id="4" name="Slide Number Placeholder 3"/>
          <p:cNvSpPr>
            <a:spLocks noGrp="1"/>
          </p:cNvSpPr>
          <p:nvPr>
            <p:ph type="sldNum" sz="quarter" idx="10"/>
          </p:nvPr>
        </p:nvSpPr>
        <p:spPr/>
        <p:txBody>
          <a:bodyPr/>
          <a:lstStyle/>
          <a:p>
            <a:fld id="{6F1DB9B0-4DFD-4D09-AE51-1FF4108692F4}" type="slidenum">
              <a:rPr lang="en-US" smtClean="0"/>
              <a:t>40</a:t>
            </a:fld>
            <a:endParaRPr lang="en-US"/>
          </a:p>
        </p:txBody>
      </p:sp>
    </p:spTree>
    <p:extLst>
      <p:ext uri="{BB962C8B-B14F-4D97-AF65-F5344CB8AC3E}">
        <p14:creationId xmlns:p14="http://schemas.microsoft.com/office/powerpoint/2010/main" val="2997533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DCFA8D-2368-4397-9032-D6CAEDE29240}" type="datetimeFigureOut">
              <a:rPr lang="en-US" smtClean="0"/>
              <a:t>10/20/2017</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951CED94-2408-4AFB-B7AE-BE4DFB1729F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99078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DCFA8D-2368-4397-9032-D6CAEDE29240}" type="datetimeFigureOut">
              <a:rPr lang="en-US" smtClean="0"/>
              <a:t>10/20/2017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CED94-2408-4AFB-B7AE-BE4DFB1729F0}"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71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DCFA8D-2368-4397-9032-D6CAEDE29240}" type="datetimeFigureOut">
              <a:rPr lang="en-US" smtClean="0"/>
              <a:t>10/20/2017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CED94-2408-4AFB-B7AE-BE4DFB1729F0}"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889798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07DCFA8D-2368-4397-9032-D6CAEDE29240}" type="datetimeFigureOut">
              <a:rPr lang="en-US" smtClean="0"/>
              <a:t>10/20/2017</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951CED94-2408-4AFB-B7AE-BE4DFB1729F0}"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3193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7DCFA8D-2368-4397-9032-D6CAEDE29240}" type="datetimeFigureOut">
              <a:rPr lang="en-US" smtClean="0"/>
              <a:t>10/20/2017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CED94-2408-4AFB-B7AE-BE4DFB1729F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7295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DCFA8D-2368-4397-9032-D6CAEDE29240}" type="datetimeFigureOut">
              <a:rPr lang="en-US" smtClean="0"/>
              <a:t>10/20/2017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1CED94-2408-4AFB-B7AE-BE4DFB1729F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3117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DCFA8D-2368-4397-9032-D6CAEDE29240}" type="datetimeFigureOut">
              <a:rPr lang="en-US" smtClean="0"/>
              <a:t>10/20/2017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1CED94-2408-4AFB-B7AE-BE4DFB1729F0}"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8082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FA8D-2368-4397-9032-D6CAEDE29240}" type="datetimeFigureOut">
              <a:rPr lang="en-US" smtClean="0"/>
              <a:t>10/20/2017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1CED94-2408-4AFB-B7AE-BE4DFB1729F0}"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2208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DCFA8D-2368-4397-9032-D6CAEDE29240}" type="datetimeFigureOut">
              <a:rPr lang="en-US" smtClean="0"/>
              <a:t>10/20/2017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1CED94-2408-4AFB-B7AE-BE4DFB1729F0}" type="slidenum">
              <a:rPr lang="en-US" smtClean="0"/>
              <a:t>‹#›</a:t>
            </a:fld>
            <a:endParaRPr lang="en-US"/>
          </a:p>
        </p:txBody>
      </p:sp>
    </p:spTree>
    <p:extLst>
      <p:ext uri="{BB962C8B-B14F-4D97-AF65-F5344CB8AC3E}">
        <p14:creationId xmlns:p14="http://schemas.microsoft.com/office/powerpoint/2010/main" val="46991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DCFA8D-2368-4397-9032-D6CAEDE29240}" type="datetimeFigureOut">
              <a:rPr lang="en-US" smtClean="0"/>
              <a:t>10/20/2017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1CED94-2408-4AFB-B7AE-BE4DFB1729F0}"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0960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7DCFA8D-2368-4397-9032-D6CAEDE29240}" type="datetimeFigureOut">
              <a:rPr lang="en-US" smtClean="0"/>
              <a:t>10/20/2017</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951CED94-2408-4AFB-B7AE-BE4DFB1729F0}"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882658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DCFA8D-2368-4397-9032-D6CAEDE29240}" type="datetimeFigureOut">
              <a:rPr lang="en-US" smtClean="0"/>
              <a:t>10/20/2017</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951CED94-2408-4AFB-B7AE-BE4DFB1729F0}" type="slidenum">
              <a:rPr lang="en-US" smtClean="0"/>
              <a:t>‹#›</a:t>
            </a:fld>
            <a:endParaRPr lang="en-US"/>
          </a:p>
        </p:txBody>
      </p:sp>
    </p:spTree>
    <p:extLst>
      <p:ext uri="{BB962C8B-B14F-4D97-AF65-F5344CB8AC3E}">
        <p14:creationId xmlns:p14="http://schemas.microsoft.com/office/powerpoint/2010/main" val="18564161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8BAD5-9AC8-4B4A-80A2-AE39D48F2A8C}"/>
              </a:ext>
            </a:extLst>
          </p:cNvPr>
          <p:cNvSpPr txBox="1"/>
          <p:nvPr/>
        </p:nvSpPr>
        <p:spPr>
          <a:xfrm>
            <a:off x="4954555" y="307911"/>
            <a:ext cx="1630575" cy="369332"/>
          </a:xfrm>
          <a:prstGeom prst="rect">
            <a:avLst/>
          </a:prstGeom>
          <a:noFill/>
        </p:spPr>
        <p:txBody>
          <a:bodyPr wrap="none" rtlCol="0">
            <a:spAutoFit/>
          </a:bodyPr>
          <a:lstStyle/>
          <a:p>
            <a:r>
              <a:rPr lang="en-IN" b="1" dirty="0"/>
              <a:t>WEB SERVICE</a:t>
            </a:r>
            <a:endParaRPr lang="en-US" b="1" dirty="0"/>
          </a:p>
        </p:txBody>
      </p:sp>
      <p:sp>
        <p:nvSpPr>
          <p:cNvPr id="3" name="TextBox 2">
            <a:extLst>
              <a:ext uri="{FF2B5EF4-FFF2-40B4-BE49-F238E27FC236}">
                <a16:creationId xmlns:a16="http://schemas.microsoft.com/office/drawing/2014/main" id="{0488D78A-6ABE-4D57-B75B-26FF81C5DCB6}"/>
              </a:ext>
            </a:extLst>
          </p:cNvPr>
          <p:cNvSpPr txBox="1"/>
          <p:nvPr/>
        </p:nvSpPr>
        <p:spPr>
          <a:xfrm>
            <a:off x="830424" y="1073021"/>
            <a:ext cx="10077062" cy="3970318"/>
          </a:xfrm>
          <a:prstGeom prst="rect">
            <a:avLst/>
          </a:prstGeom>
          <a:noFill/>
        </p:spPr>
        <p:txBody>
          <a:bodyPr wrap="square" rtlCol="0">
            <a:spAutoFit/>
          </a:bodyPr>
          <a:lstStyle/>
          <a:p>
            <a:pPr marL="285750" indent="-285750">
              <a:buFont typeface="Arial" panose="020B0604020202020204" pitchFamily="34" charset="0"/>
              <a:buChar char="•"/>
            </a:pPr>
            <a:r>
              <a:rPr lang="en-IN" dirty="0"/>
              <a:t>It is an application or business logic that is accessible through internet protocol system via </a:t>
            </a:r>
            <a:r>
              <a:rPr lang="en-IN" dirty="0">
                <a:highlight>
                  <a:srgbClr val="00FF00"/>
                </a:highlight>
              </a:rPr>
              <a:t>xml and helps in communicating between 2 applications.</a:t>
            </a:r>
            <a:endParaRPr lang="en-IN" dirty="0"/>
          </a:p>
          <a:p>
            <a:pPr marL="285750" indent="-285750">
              <a:buFont typeface="Arial" panose="020B0604020202020204" pitchFamily="34" charset="0"/>
              <a:buChar char="•"/>
            </a:pPr>
            <a:r>
              <a:rPr lang="en-IN" dirty="0"/>
              <a:t>Webservices are communicated through </a:t>
            </a:r>
            <a:r>
              <a:rPr lang="en-IN" dirty="0">
                <a:highlight>
                  <a:srgbClr val="FFFF00"/>
                </a:highlight>
              </a:rPr>
              <a:t>XML messaging system </a:t>
            </a:r>
            <a:r>
              <a:rPr lang="en-IN" dirty="0"/>
              <a:t>because</a:t>
            </a:r>
          </a:p>
          <a:p>
            <a:pPr marL="285750" indent="-285750">
              <a:buFont typeface="Arial" panose="020B0604020202020204" pitchFamily="34" charset="0"/>
              <a:buChar char="•"/>
            </a:pPr>
            <a:r>
              <a:rPr lang="en-IN" dirty="0">
                <a:highlight>
                  <a:srgbClr val="00FF00"/>
                </a:highlight>
              </a:rPr>
              <a:t>Xml and webservices </a:t>
            </a:r>
            <a:r>
              <a:rPr lang="en-IN" dirty="0"/>
              <a:t>are – platform and language independent</a:t>
            </a:r>
          </a:p>
          <a:p>
            <a:endParaRPr lang="en-IN" dirty="0"/>
          </a:p>
          <a:p>
            <a:r>
              <a:rPr lang="en-IN" dirty="0"/>
              <a:t>Webservices are built and host in the internet in </a:t>
            </a:r>
            <a:r>
              <a:rPr lang="en-IN" dirty="0">
                <a:highlight>
                  <a:srgbClr val="FFFF00"/>
                </a:highlight>
              </a:rPr>
              <a:t>UDDI</a:t>
            </a:r>
            <a:r>
              <a:rPr lang="en-IN" dirty="0"/>
              <a:t> (Universal Description, Discovery and Integration) – </a:t>
            </a:r>
            <a:r>
              <a:rPr lang="en-IN" dirty="0">
                <a:highlight>
                  <a:srgbClr val="00FF00"/>
                </a:highlight>
              </a:rPr>
              <a:t>xml-based standard</a:t>
            </a:r>
          </a:p>
          <a:p>
            <a:endParaRPr lang="en-IN" dirty="0"/>
          </a:p>
          <a:p>
            <a:r>
              <a:rPr lang="en-IN" dirty="0">
                <a:highlight>
                  <a:srgbClr val="FFFF00"/>
                </a:highlight>
              </a:rPr>
              <a:t>WSDL </a:t>
            </a:r>
            <a:r>
              <a:rPr lang="en-IN" dirty="0"/>
              <a:t>( Web Service Description language) – it defines how to access the we b service and diff operation to perform available in that web service.  - </a:t>
            </a:r>
            <a:r>
              <a:rPr lang="en-IN" dirty="0">
                <a:highlight>
                  <a:srgbClr val="00FF00"/>
                </a:highlight>
              </a:rPr>
              <a:t>xml based standard</a:t>
            </a:r>
          </a:p>
          <a:p>
            <a:endParaRPr lang="en-IN" dirty="0"/>
          </a:p>
          <a:p>
            <a:pPr marL="285750" indent="-285750">
              <a:buFont typeface="Arial" panose="020B0604020202020204" pitchFamily="34" charset="0"/>
              <a:buChar char="•"/>
            </a:pPr>
            <a:r>
              <a:rPr lang="en-IN" dirty="0"/>
              <a:t>Web services are communicated by two diff ways:</a:t>
            </a:r>
          </a:p>
          <a:p>
            <a:pPr marL="285750" indent="-285750">
              <a:buFont typeface="Arial" panose="020B0604020202020204" pitchFamily="34" charset="0"/>
              <a:buChar char="•"/>
            </a:pPr>
            <a:r>
              <a:rPr lang="en-IN" dirty="0"/>
              <a:t>1. SOAP protocol (HTTP ) – it is a Web Service</a:t>
            </a:r>
          </a:p>
          <a:p>
            <a:pPr marL="285750" indent="-285750">
              <a:buFont typeface="Arial" panose="020B0604020202020204" pitchFamily="34" charset="0"/>
              <a:buChar char="•"/>
            </a:pPr>
            <a:r>
              <a:rPr lang="en-IN" dirty="0"/>
              <a:t>2. REST Architecture- it is like a Web API</a:t>
            </a:r>
            <a:endParaRPr lang="en-US" dirty="0"/>
          </a:p>
        </p:txBody>
      </p:sp>
    </p:spTree>
    <p:extLst>
      <p:ext uri="{BB962C8B-B14F-4D97-AF65-F5344CB8AC3E}">
        <p14:creationId xmlns:p14="http://schemas.microsoft.com/office/powerpoint/2010/main" val="81975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D15FC-002A-445C-B2CE-24B4996B4D63}"/>
              </a:ext>
            </a:extLst>
          </p:cNvPr>
          <p:cNvSpPr txBox="1"/>
          <p:nvPr/>
        </p:nvSpPr>
        <p:spPr>
          <a:xfrm flipH="1">
            <a:off x="4478694" y="186612"/>
            <a:ext cx="2687216" cy="369332"/>
          </a:xfrm>
          <a:prstGeom prst="rect">
            <a:avLst/>
          </a:prstGeom>
          <a:noFill/>
        </p:spPr>
        <p:txBody>
          <a:bodyPr wrap="square" rtlCol="0">
            <a:spAutoFit/>
          </a:bodyPr>
          <a:lstStyle/>
          <a:p>
            <a:r>
              <a:rPr lang="en-IN" dirty="0"/>
              <a:t>Example - </a:t>
            </a:r>
            <a:r>
              <a:rPr lang="en-IN" dirty="0" err="1"/>
              <a:t>Xquery</a:t>
            </a:r>
            <a:endParaRPr lang="en-US" dirty="0"/>
          </a:p>
        </p:txBody>
      </p:sp>
      <p:pic>
        <p:nvPicPr>
          <p:cNvPr id="4" name="Picture 3">
            <a:extLst>
              <a:ext uri="{FF2B5EF4-FFF2-40B4-BE49-F238E27FC236}">
                <a16:creationId xmlns:a16="http://schemas.microsoft.com/office/drawing/2014/main" id="{961F9F8A-E3E2-41F9-860F-E308FDCE3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06" y="1243713"/>
            <a:ext cx="5093975" cy="4233356"/>
          </a:xfrm>
          <a:prstGeom prst="rect">
            <a:avLst/>
          </a:prstGeom>
        </p:spPr>
      </p:pic>
      <p:pic>
        <p:nvPicPr>
          <p:cNvPr id="6" name="Picture 5">
            <a:extLst>
              <a:ext uri="{FF2B5EF4-FFF2-40B4-BE49-F238E27FC236}">
                <a16:creationId xmlns:a16="http://schemas.microsoft.com/office/drawing/2014/main" id="{0F4E1B18-08A2-4CA1-AE94-36E8FDD1D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364" y="1243713"/>
            <a:ext cx="5862530" cy="4233356"/>
          </a:xfrm>
          <a:prstGeom prst="rect">
            <a:avLst/>
          </a:prstGeom>
        </p:spPr>
      </p:pic>
    </p:spTree>
    <p:extLst>
      <p:ext uri="{BB962C8B-B14F-4D97-AF65-F5344CB8AC3E}">
        <p14:creationId xmlns:p14="http://schemas.microsoft.com/office/powerpoint/2010/main" val="103777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9FF60-0FEE-4747-8E90-D448CC8DBFB4}"/>
              </a:ext>
            </a:extLst>
          </p:cNvPr>
          <p:cNvSpPr txBox="1"/>
          <p:nvPr/>
        </p:nvSpPr>
        <p:spPr>
          <a:xfrm>
            <a:off x="3265714" y="177282"/>
            <a:ext cx="6307494" cy="369332"/>
          </a:xfrm>
          <a:prstGeom prst="rect">
            <a:avLst/>
          </a:prstGeom>
          <a:noFill/>
        </p:spPr>
        <p:txBody>
          <a:bodyPr wrap="square" rtlCol="0">
            <a:spAutoFit/>
          </a:bodyPr>
          <a:lstStyle/>
          <a:p>
            <a:r>
              <a:rPr lang="en-IN" dirty="0" err="1"/>
              <a:t>Comparision</a:t>
            </a:r>
            <a:r>
              <a:rPr lang="en-IN" dirty="0"/>
              <a:t> between </a:t>
            </a:r>
            <a:r>
              <a:rPr lang="en-IN" dirty="0" err="1"/>
              <a:t>Xpath</a:t>
            </a:r>
            <a:r>
              <a:rPr lang="en-IN" dirty="0"/>
              <a:t> and </a:t>
            </a:r>
            <a:r>
              <a:rPr lang="en-IN" dirty="0" err="1"/>
              <a:t>Xquery</a:t>
            </a:r>
            <a:endParaRPr lang="en-US" dirty="0"/>
          </a:p>
        </p:txBody>
      </p:sp>
      <p:pic>
        <p:nvPicPr>
          <p:cNvPr id="4" name="Picture 3">
            <a:extLst>
              <a:ext uri="{FF2B5EF4-FFF2-40B4-BE49-F238E27FC236}">
                <a16:creationId xmlns:a16="http://schemas.microsoft.com/office/drawing/2014/main" id="{6A046485-35B5-4618-A51D-336CAEB18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 y="924871"/>
            <a:ext cx="5896947" cy="4168502"/>
          </a:xfrm>
          <a:prstGeom prst="rect">
            <a:avLst/>
          </a:prstGeom>
        </p:spPr>
      </p:pic>
      <p:pic>
        <p:nvPicPr>
          <p:cNvPr id="6" name="Picture 5">
            <a:extLst>
              <a:ext uri="{FF2B5EF4-FFF2-40B4-BE49-F238E27FC236}">
                <a16:creationId xmlns:a16="http://schemas.microsoft.com/office/drawing/2014/main" id="{E3A2B49B-0EC8-4E70-B349-37EAC7D31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567" y="924871"/>
            <a:ext cx="5967804" cy="4168501"/>
          </a:xfrm>
          <a:prstGeom prst="rect">
            <a:avLst/>
          </a:prstGeom>
        </p:spPr>
      </p:pic>
    </p:spTree>
    <p:extLst>
      <p:ext uri="{BB962C8B-B14F-4D97-AF65-F5344CB8AC3E}">
        <p14:creationId xmlns:p14="http://schemas.microsoft.com/office/powerpoint/2010/main" val="355191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BB7B6-6111-4AAD-8A08-54443E23540C}"/>
              </a:ext>
            </a:extLst>
          </p:cNvPr>
          <p:cNvSpPr txBox="1"/>
          <p:nvPr/>
        </p:nvSpPr>
        <p:spPr>
          <a:xfrm>
            <a:off x="671119" y="721453"/>
            <a:ext cx="11965135" cy="1200329"/>
          </a:xfrm>
          <a:prstGeom prst="rect">
            <a:avLst/>
          </a:prstGeom>
          <a:noFill/>
        </p:spPr>
        <p:txBody>
          <a:bodyPr wrap="none" rtlCol="0">
            <a:spAutoFit/>
          </a:bodyPr>
          <a:lstStyle/>
          <a:p>
            <a:r>
              <a:rPr lang="en-IN" b="1" dirty="0"/>
              <a:t>Validating XML with XSD:</a:t>
            </a:r>
          </a:p>
          <a:p>
            <a:r>
              <a:rPr lang="en-IN" b="1" dirty="0"/>
              <a:t>XSD </a:t>
            </a:r>
            <a:r>
              <a:rPr lang="en-IN" dirty="0"/>
              <a:t>is an </a:t>
            </a:r>
            <a:r>
              <a:rPr lang="en-IN" dirty="0" err="1"/>
              <a:t>XMl</a:t>
            </a:r>
            <a:r>
              <a:rPr lang="en-IN" dirty="0"/>
              <a:t> schema definition language which defines the structure of an xml file (no of elements, order</a:t>
            </a:r>
          </a:p>
          <a:p>
            <a:r>
              <a:rPr lang="en-IN" dirty="0"/>
              <a:t>And </a:t>
            </a:r>
            <a:r>
              <a:rPr lang="en-IN" dirty="0" err="1"/>
              <a:t>repetation</a:t>
            </a:r>
            <a:r>
              <a:rPr lang="en-IN" dirty="0"/>
              <a:t> of elements)</a:t>
            </a:r>
          </a:p>
          <a:p>
            <a:r>
              <a:rPr lang="en-IN" b="1" dirty="0"/>
              <a:t>Xml – </a:t>
            </a:r>
            <a:r>
              <a:rPr lang="en-IN" dirty="0"/>
              <a:t>free set of elements and attributes</a:t>
            </a:r>
            <a:r>
              <a:rPr lang="en-IN" b="1" dirty="0"/>
              <a:t> </a:t>
            </a:r>
            <a:endParaRPr lang="en-US" b="1" dirty="0"/>
          </a:p>
        </p:txBody>
      </p:sp>
      <p:pic>
        <p:nvPicPr>
          <p:cNvPr id="4" name="Picture 3">
            <a:extLst>
              <a:ext uri="{FF2B5EF4-FFF2-40B4-BE49-F238E27FC236}">
                <a16:creationId xmlns:a16="http://schemas.microsoft.com/office/drawing/2014/main" id="{304C8A18-ACA9-4766-9606-95B4DDC88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9" y="2610673"/>
            <a:ext cx="3917019" cy="1988992"/>
          </a:xfrm>
          <a:prstGeom prst="rect">
            <a:avLst/>
          </a:prstGeom>
        </p:spPr>
      </p:pic>
      <p:pic>
        <p:nvPicPr>
          <p:cNvPr id="6" name="Picture 5">
            <a:extLst>
              <a:ext uri="{FF2B5EF4-FFF2-40B4-BE49-F238E27FC236}">
                <a16:creationId xmlns:a16="http://schemas.microsoft.com/office/drawing/2014/main" id="{1EBA2E4F-3D53-4433-86E5-77E202AA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090" y="1505801"/>
            <a:ext cx="4366638" cy="4534293"/>
          </a:xfrm>
          <a:prstGeom prst="rect">
            <a:avLst/>
          </a:prstGeom>
        </p:spPr>
      </p:pic>
    </p:spTree>
    <p:extLst>
      <p:ext uri="{BB962C8B-B14F-4D97-AF65-F5344CB8AC3E}">
        <p14:creationId xmlns:p14="http://schemas.microsoft.com/office/powerpoint/2010/main" val="315129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EB3AC5-6A6A-4EC0-88F8-E658073F3BF4}"/>
              </a:ext>
            </a:extLst>
          </p:cNvPr>
          <p:cNvSpPr txBox="1"/>
          <p:nvPr/>
        </p:nvSpPr>
        <p:spPr>
          <a:xfrm>
            <a:off x="302004" y="251670"/>
            <a:ext cx="11780939" cy="2862322"/>
          </a:xfrm>
          <a:prstGeom prst="rect">
            <a:avLst/>
          </a:prstGeom>
          <a:noFill/>
        </p:spPr>
        <p:txBody>
          <a:bodyPr wrap="square" rtlCol="0">
            <a:spAutoFit/>
          </a:bodyPr>
          <a:lstStyle/>
          <a:p>
            <a:r>
              <a:rPr lang="en-IN" b="1" dirty="0" err="1"/>
              <a:t>Oauth</a:t>
            </a:r>
            <a:r>
              <a:rPr lang="en-IN" b="1" dirty="0"/>
              <a:t> 2 provider: </a:t>
            </a:r>
            <a:r>
              <a:rPr lang="en-IN" dirty="0"/>
              <a:t>it is a 3-legged authentication which provides security when your transferring data between web Services through protocols like REST API.</a:t>
            </a:r>
          </a:p>
          <a:p>
            <a:r>
              <a:rPr lang="en-IN" b="1" dirty="0"/>
              <a:t>1:</a:t>
            </a:r>
            <a:r>
              <a:rPr lang="en-IN" dirty="0"/>
              <a:t> create a rest project</a:t>
            </a:r>
          </a:p>
          <a:p>
            <a:r>
              <a:rPr lang="en-IN" b="1" dirty="0"/>
              <a:t>2:</a:t>
            </a:r>
            <a:r>
              <a:rPr lang="en-IN" dirty="0"/>
              <a:t> now create test suite, test case and test step</a:t>
            </a:r>
          </a:p>
          <a:p>
            <a:r>
              <a:rPr lang="en-IN" b="1" dirty="0"/>
              <a:t>3: </a:t>
            </a:r>
            <a:r>
              <a:rPr lang="en-IN" dirty="0"/>
              <a:t>click on </a:t>
            </a:r>
            <a:r>
              <a:rPr lang="en-IN" dirty="0" err="1"/>
              <a:t>auth</a:t>
            </a:r>
            <a:r>
              <a:rPr lang="en-IN" dirty="0"/>
              <a:t> at the bottom and add authorization method as </a:t>
            </a:r>
            <a:r>
              <a:rPr lang="en-IN" dirty="0" err="1"/>
              <a:t>Oauth</a:t>
            </a:r>
            <a:r>
              <a:rPr lang="en-IN" dirty="0"/>
              <a:t> 2.0</a:t>
            </a:r>
            <a:r>
              <a:rPr lang="en-IN" b="1" dirty="0"/>
              <a:t> </a:t>
            </a:r>
          </a:p>
          <a:p>
            <a:r>
              <a:rPr lang="en-IN" b="1" dirty="0"/>
              <a:t>4.</a:t>
            </a:r>
            <a:r>
              <a:rPr lang="en-IN" dirty="0"/>
              <a:t> We need to access token for that we have to give our private details and register with the authorization Server</a:t>
            </a:r>
            <a:r>
              <a:rPr lang="en-IN" b="1" dirty="0"/>
              <a:t> </a:t>
            </a:r>
          </a:p>
          <a:p>
            <a:r>
              <a:rPr lang="en-IN" b="1" dirty="0"/>
              <a:t>5. </a:t>
            </a:r>
            <a:r>
              <a:rPr lang="en-IN" dirty="0"/>
              <a:t>after submitting you will be authorized with the service along with access token when you send a request </a:t>
            </a:r>
          </a:p>
          <a:p>
            <a:endParaRPr lang="en-US" dirty="0"/>
          </a:p>
        </p:txBody>
      </p:sp>
      <p:pic>
        <p:nvPicPr>
          <p:cNvPr id="6" name="Picture 5">
            <a:extLst>
              <a:ext uri="{FF2B5EF4-FFF2-40B4-BE49-F238E27FC236}">
                <a16:creationId xmlns:a16="http://schemas.microsoft.com/office/drawing/2014/main" id="{24436A9D-9675-401E-8EE3-CA323E4AE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04" y="2921201"/>
            <a:ext cx="4144161" cy="3167436"/>
          </a:xfrm>
          <a:prstGeom prst="rect">
            <a:avLst/>
          </a:prstGeom>
        </p:spPr>
      </p:pic>
      <p:pic>
        <p:nvPicPr>
          <p:cNvPr id="8" name="Picture 7">
            <a:extLst>
              <a:ext uri="{FF2B5EF4-FFF2-40B4-BE49-F238E27FC236}">
                <a16:creationId xmlns:a16="http://schemas.microsoft.com/office/drawing/2014/main" id="{A8856766-4AEF-4A16-B78D-C9CEA6516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335" y="2966137"/>
            <a:ext cx="3296873" cy="3270355"/>
          </a:xfrm>
          <a:prstGeom prst="rect">
            <a:avLst/>
          </a:prstGeom>
        </p:spPr>
      </p:pic>
      <p:pic>
        <p:nvPicPr>
          <p:cNvPr id="10" name="Picture 9">
            <a:extLst>
              <a:ext uri="{FF2B5EF4-FFF2-40B4-BE49-F238E27FC236}">
                <a16:creationId xmlns:a16="http://schemas.microsoft.com/office/drawing/2014/main" id="{FDE30BE2-CD32-4529-8589-D15E28106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5378" y="3258100"/>
            <a:ext cx="3987565" cy="1851820"/>
          </a:xfrm>
          <a:prstGeom prst="rect">
            <a:avLst/>
          </a:prstGeom>
        </p:spPr>
      </p:pic>
    </p:spTree>
    <p:extLst>
      <p:ext uri="{BB962C8B-B14F-4D97-AF65-F5344CB8AC3E}">
        <p14:creationId xmlns:p14="http://schemas.microsoft.com/office/powerpoint/2010/main" val="349298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72741-6DC5-4833-8643-85B4E66A6C23}"/>
              </a:ext>
            </a:extLst>
          </p:cNvPr>
          <p:cNvSpPr txBox="1"/>
          <p:nvPr/>
        </p:nvSpPr>
        <p:spPr>
          <a:xfrm>
            <a:off x="369116" y="1887269"/>
            <a:ext cx="10782119" cy="3416320"/>
          </a:xfrm>
          <a:prstGeom prst="rect">
            <a:avLst/>
          </a:prstGeom>
          <a:noFill/>
        </p:spPr>
        <p:txBody>
          <a:bodyPr wrap="none" rtlCol="0">
            <a:spAutoFit/>
          </a:bodyPr>
          <a:lstStyle/>
          <a:p>
            <a:r>
              <a:rPr lang="en-IN" b="1" dirty="0"/>
              <a:t>1.</a:t>
            </a:r>
            <a:r>
              <a:rPr lang="en-IN" b="1" dirty="0">
                <a:solidFill>
                  <a:schemeClr val="accent1">
                    <a:lumMod val="60000"/>
                    <a:lumOff val="40000"/>
                  </a:schemeClr>
                </a:solidFill>
              </a:rPr>
              <a:t>Custome Properties: (separate values)</a:t>
            </a:r>
          </a:p>
          <a:p>
            <a:r>
              <a:rPr lang="en-IN" b="1" dirty="0"/>
              <a:t>Here this used for soap </a:t>
            </a:r>
            <a:r>
              <a:rPr lang="en-IN" b="1" dirty="0" err="1"/>
              <a:t>ui</a:t>
            </a:r>
            <a:r>
              <a:rPr lang="en-IN" b="1" dirty="0"/>
              <a:t> generic keywords like project, test suite and test case level</a:t>
            </a:r>
          </a:p>
          <a:p>
            <a:r>
              <a:rPr lang="en-IN" b="1" dirty="0"/>
              <a:t>Syntax – ${#</a:t>
            </a:r>
            <a:r>
              <a:rPr lang="en-IN" b="1" dirty="0" err="1"/>
              <a:t>Project#name</a:t>
            </a:r>
            <a:r>
              <a:rPr lang="en-IN" b="1" dirty="0"/>
              <a:t>} , ${#</a:t>
            </a:r>
            <a:r>
              <a:rPr lang="en-IN" b="1" dirty="0" err="1"/>
              <a:t>TestSuite#id</a:t>
            </a:r>
            <a:r>
              <a:rPr lang="en-IN" b="1" dirty="0"/>
              <a:t>}, ${#</a:t>
            </a:r>
            <a:r>
              <a:rPr lang="en-IN" b="1" dirty="0" err="1"/>
              <a:t>TestCase#number</a:t>
            </a:r>
            <a:r>
              <a:rPr lang="en-IN" b="1" dirty="0"/>
              <a:t>}</a:t>
            </a:r>
          </a:p>
          <a:p>
            <a:endParaRPr lang="en-IN" b="1" dirty="0"/>
          </a:p>
          <a:p>
            <a:endParaRPr lang="en-IN" b="1" dirty="0"/>
          </a:p>
          <a:p>
            <a:r>
              <a:rPr lang="en-IN" b="1" dirty="0"/>
              <a:t>2.</a:t>
            </a:r>
            <a:r>
              <a:rPr lang="en-IN" b="1" dirty="0">
                <a:solidFill>
                  <a:schemeClr val="accent1">
                    <a:lumMod val="60000"/>
                    <a:lumOff val="40000"/>
                  </a:schemeClr>
                </a:solidFill>
                <a:highlight>
                  <a:srgbClr val="FFFF00"/>
                </a:highlight>
              </a:rPr>
              <a:t>Properties: (all the data in one sheet) – data source technique</a:t>
            </a:r>
          </a:p>
          <a:p>
            <a:r>
              <a:rPr lang="en-IN" b="1" dirty="0"/>
              <a:t>This is what we actually create and use it so the syntax is</a:t>
            </a:r>
          </a:p>
          <a:p>
            <a:r>
              <a:rPr lang="en-IN" b="1" dirty="0"/>
              <a:t>Syntax – ${</a:t>
            </a:r>
            <a:r>
              <a:rPr lang="en-IN" b="1" dirty="0" err="1"/>
              <a:t>Properties#name</a:t>
            </a:r>
            <a:r>
              <a:rPr lang="en-IN" b="1" dirty="0"/>
              <a:t>}</a:t>
            </a:r>
          </a:p>
          <a:p>
            <a:endParaRPr lang="en-IN" b="1" dirty="0"/>
          </a:p>
          <a:p>
            <a:endParaRPr lang="en-IN" b="1" dirty="0"/>
          </a:p>
          <a:p>
            <a:r>
              <a:rPr lang="en-IN" b="1" dirty="0"/>
              <a:t>The above 2 ways of giving value in custom properties, this is called </a:t>
            </a:r>
            <a:r>
              <a:rPr lang="en-IN" b="1" dirty="0">
                <a:highlight>
                  <a:srgbClr val="FFFF00"/>
                </a:highlight>
              </a:rPr>
              <a:t>data driven test strategy</a:t>
            </a:r>
          </a:p>
          <a:p>
            <a:endParaRPr lang="en-US" b="1" dirty="0"/>
          </a:p>
        </p:txBody>
      </p:sp>
      <p:sp>
        <p:nvSpPr>
          <p:cNvPr id="4" name="TextBox 3">
            <a:extLst>
              <a:ext uri="{FF2B5EF4-FFF2-40B4-BE49-F238E27FC236}">
                <a16:creationId xmlns:a16="http://schemas.microsoft.com/office/drawing/2014/main" id="{658199C2-F5BE-49A4-A704-68E1EBE33E1B}"/>
              </a:ext>
            </a:extLst>
          </p:cNvPr>
          <p:cNvSpPr txBox="1"/>
          <p:nvPr/>
        </p:nvSpPr>
        <p:spPr>
          <a:xfrm>
            <a:off x="4310679" y="1261484"/>
            <a:ext cx="1449436" cy="369332"/>
          </a:xfrm>
          <a:prstGeom prst="rect">
            <a:avLst/>
          </a:prstGeom>
          <a:noFill/>
        </p:spPr>
        <p:txBody>
          <a:bodyPr wrap="none" rtlCol="0">
            <a:spAutoFit/>
          </a:bodyPr>
          <a:lstStyle/>
          <a:p>
            <a:r>
              <a:rPr lang="en-IN" b="1" dirty="0"/>
              <a:t>PROPERTIES</a:t>
            </a:r>
            <a:endParaRPr lang="en-US" b="1" dirty="0"/>
          </a:p>
        </p:txBody>
      </p:sp>
      <p:sp>
        <p:nvSpPr>
          <p:cNvPr id="2" name="TextBox 1">
            <a:extLst>
              <a:ext uri="{FF2B5EF4-FFF2-40B4-BE49-F238E27FC236}">
                <a16:creationId xmlns:a16="http://schemas.microsoft.com/office/drawing/2014/main" id="{3F568D7C-93B6-4F34-8DA1-5A89C465DEE2}"/>
              </a:ext>
            </a:extLst>
          </p:cNvPr>
          <p:cNvSpPr txBox="1"/>
          <p:nvPr/>
        </p:nvSpPr>
        <p:spPr>
          <a:xfrm>
            <a:off x="369116" y="327171"/>
            <a:ext cx="4575291" cy="369332"/>
          </a:xfrm>
          <a:prstGeom prst="rect">
            <a:avLst/>
          </a:prstGeom>
          <a:noFill/>
        </p:spPr>
        <p:txBody>
          <a:bodyPr wrap="none" rtlCol="0">
            <a:spAutoFit/>
          </a:bodyPr>
          <a:lstStyle/>
          <a:p>
            <a:r>
              <a:rPr lang="en-IN" b="1" dirty="0"/>
              <a:t>Environment tab and service endpoints</a:t>
            </a:r>
            <a:endParaRPr lang="en-US" b="1" dirty="0"/>
          </a:p>
        </p:txBody>
      </p:sp>
      <p:sp>
        <p:nvSpPr>
          <p:cNvPr id="5" name="TextBox 4">
            <a:extLst>
              <a:ext uri="{FF2B5EF4-FFF2-40B4-BE49-F238E27FC236}">
                <a16:creationId xmlns:a16="http://schemas.microsoft.com/office/drawing/2014/main" id="{AFD131BC-CCDB-408E-9A56-9ECE43CEF974}"/>
              </a:ext>
            </a:extLst>
          </p:cNvPr>
          <p:cNvSpPr txBox="1"/>
          <p:nvPr/>
        </p:nvSpPr>
        <p:spPr>
          <a:xfrm>
            <a:off x="520118" y="770357"/>
            <a:ext cx="7755649" cy="369332"/>
          </a:xfrm>
          <a:prstGeom prst="rect">
            <a:avLst/>
          </a:prstGeom>
          <a:noFill/>
        </p:spPr>
        <p:txBody>
          <a:bodyPr wrap="none" rtlCol="0">
            <a:spAutoFit/>
          </a:bodyPr>
          <a:lstStyle/>
          <a:p>
            <a:r>
              <a:rPr lang="en-US" dirty="0"/>
              <a:t>https://www.soapui.org/soapui-projects/environment-handling.html</a:t>
            </a:r>
          </a:p>
        </p:txBody>
      </p:sp>
    </p:spTree>
    <p:extLst>
      <p:ext uri="{BB962C8B-B14F-4D97-AF65-F5344CB8AC3E}">
        <p14:creationId xmlns:p14="http://schemas.microsoft.com/office/powerpoint/2010/main" val="268241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950489-38FA-465F-90AB-39A4DC730E6F}"/>
              </a:ext>
            </a:extLst>
          </p:cNvPr>
          <p:cNvSpPr>
            <a:spLocks noGrp="1"/>
          </p:cNvSpPr>
          <p:nvPr>
            <p:ph type="subTitle" idx="1"/>
          </p:nvPr>
        </p:nvSpPr>
        <p:spPr>
          <a:xfrm>
            <a:off x="2125339" y="93413"/>
            <a:ext cx="8825658" cy="861420"/>
          </a:xfrm>
        </p:spPr>
        <p:txBody>
          <a:bodyPr/>
          <a:lstStyle/>
          <a:p>
            <a:r>
              <a:rPr lang="en-IN" b="1" dirty="0">
                <a:solidFill>
                  <a:schemeClr val="accent6">
                    <a:lumMod val="40000"/>
                    <a:lumOff val="60000"/>
                  </a:schemeClr>
                </a:solidFill>
              </a:rPr>
              <a:t>DATA-DRIVEN TESTING</a:t>
            </a:r>
            <a:endParaRPr lang="en-US" b="1" dirty="0">
              <a:solidFill>
                <a:schemeClr val="accent6">
                  <a:lumMod val="40000"/>
                  <a:lumOff val="60000"/>
                </a:schemeClr>
              </a:solidFill>
            </a:endParaRPr>
          </a:p>
        </p:txBody>
      </p:sp>
      <p:sp>
        <p:nvSpPr>
          <p:cNvPr id="4" name="TextBox 3">
            <a:extLst>
              <a:ext uri="{FF2B5EF4-FFF2-40B4-BE49-F238E27FC236}">
                <a16:creationId xmlns:a16="http://schemas.microsoft.com/office/drawing/2014/main" id="{8108219A-579B-4E61-9735-A2A3CAA03A49}"/>
              </a:ext>
            </a:extLst>
          </p:cNvPr>
          <p:cNvSpPr txBox="1"/>
          <p:nvPr/>
        </p:nvSpPr>
        <p:spPr>
          <a:xfrm>
            <a:off x="867747" y="954833"/>
            <a:ext cx="11028783" cy="4247317"/>
          </a:xfrm>
          <a:prstGeom prst="rect">
            <a:avLst/>
          </a:prstGeom>
          <a:noFill/>
        </p:spPr>
        <p:txBody>
          <a:bodyPr wrap="square" rtlCol="0">
            <a:spAutoFit/>
          </a:bodyPr>
          <a:lstStyle/>
          <a:p>
            <a:pPr marL="342900" indent="-342900">
              <a:buAutoNum type="arabicPeriod"/>
            </a:pPr>
            <a:r>
              <a:rPr lang="en-IN" dirty="0"/>
              <a:t>When we store test data in some external file like database, </a:t>
            </a:r>
            <a:r>
              <a:rPr lang="en-IN" dirty="0" err="1"/>
              <a:t>excelsheets</a:t>
            </a:r>
            <a:r>
              <a:rPr lang="en-IN" dirty="0"/>
              <a:t> ,etc.., and then use that data into our project by some source like </a:t>
            </a:r>
            <a:r>
              <a:rPr lang="en-IN" dirty="0">
                <a:highlight>
                  <a:srgbClr val="FFFF00"/>
                </a:highlight>
              </a:rPr>
              <a:t>properties</a:t>
            </a:r>
            <a:r>
              <a:rPr lang="en-IN" dirty="0">
                <a:solidFill>
                  <a:schemeClr val="bg1"/>
                </a:solidFill>
                <a:highlight>
                  <a:srgbClr val="FFFF00"/>
                </a:highlight>
              </a:rPr>
              <a:t> </a:t>
            </a:r>
            <a:r>
              <a:rPr lang="en-IN" dirty="0"/>
              <a:t>concept</a:t>
            </a:r>
          </a:p>
          <a:p>
            <a:pPr marL="342900" indent="-342900">
              <a:buAutoNum type="arabicPeriod"/>
            </a:pPr>
            <a:endParaRPr lang="en-IN" dirty="0">
              <a:solidFill>
                <a:schemeClr val="bg1"/>
              </a:solidFill>
              <a:highlight>
                <a:srgbClr val="FFFF00"/>
              </a:highlight>
            </a:endParaRPr>
          </a:p>
          <a:p>
            <a:pPr marL="342900" indent="-342900">
              <a:buFontTx/>
              <a:buAutoNum type="arabicPeriod"/>
            </a:pPr>
            <a:r>
              <a:rPr lang="en-IN" dirty="0"/>
              <a:t>Here</a:t>
            </a:r>
            <a:r>
              <a:rPr lang="en-IN" dirty="0">
                <a:solidFill>
                  <a:schemeClr val="bg1"/>
                </a:solidFill>
              </a:rPr>
              <a:t> </a:t>
            </a:r>
            <a:r>
              <a:rPr lang="en-US" dirty="0" err="1">
                <a:highlight>
                  <a:srgbClr val="FFFF00"/>
                </a:highlight>
              </a:rPr>
              <a:t>DataSource</a:t>
            </a:r>
            <a:r>
              <a:rPr lang="en-US" dirty="0"/>
              <a:t> - reads test data into properties from external source</a:t>
            </a:r>
          </a:p>
          <a:p>
            <a:r>
              <a:rPr lang="en-IN" dirty="0">
                <a:highlight>
                  <a:srgbClr val="00FF00"/>
                </a:highlight>
              </a:rPr>
              <a:t>S</a:t>
            </a:r>
            <a:r>
              <a:rPr lang="en-US" dirty="0">
                <a:highlight>
                  <a:srgbClr val="00FF00"/>
                </a:highlight>
              </a:rPr>
              <a:t>OAP UI PRO has Data source and Data source loop (we couldn’t get this in SOAP UI</a:t>
            </a:r>
          </a:p>
          <a:p>
            <a:endParaRPr lang="en-IN" dirty="0">
              <a:highlight>
                <a:srgbClr val="00FF00"/>
              </a:highlight>
            </a:endParaRPr>
          </a:p>
          <a:p>
            <a:r>
              <a:rPr lang="en-IN" b="1" dirty="0"/>
              <a:t>I</a:t>
            </a:r>
            <a:r>
              <a:rPr lang="en-US" b="1" dirty="0" err="1"/>
              <a:t>mportance</a:t>
            </a:r>
            <a:r>
              <a:rPr lang="en-US" b="1" dirty="0"/>
              <a:t> of Data Source:</a:t>
            </a:r>
          </a:p>
          <a:p>
            <a:r>
              <a:rPr lang="en-IN" dirty="0"/>
              <a:t>When there is some large data which we want to test. So ,our web service will invoke with the help of excel sheet and we can loop that using data source loop feature</a:t>
            </a:r>
            <a:endParaRPr lang="en-US" dirty="0"/>
          </a:p>
          <a:p>
            <a:pPr marL="342900" indent="-342900">
              <a:buAutoNum type="arabicPeriod"/>
            </a:pPr>
            <a:endParaRPr lang="en-IN" dirty="0">
              <a:solidFill>
                <a:schemeClr val="bg1"/>
              </a:solidFill>
              <a:highlight>
                <a:srgbClr val="FFFF00"/>
              </a:highlight>
            </a:endParaRPr>
          </a:p>
          <a:p>
            <a:r>
              <a:rPr lang="en-IN" b="1" dirty="0"/>
              <a:t>D</a:t>
            </a:r>
            <a:r>
              <a:rPr lang="en-US" b="1" dirty="0" err="1"/>
              <a:t>ata</a:t>
            </a:r>
            <a:r>
              <a:rPr lang="en-US" b="1" dirty="0"/>
              <a:t> source: </a:t>
            </a:r>
            <a:r>
              <a:rPr lang="en-US" dirty="0"/>
              <a:t>read the data from excel sheet</a:t>
            </a:r>
          </a:p>
          <a:p>
            <a:r>
              <a:rPr lang="en-IN" b="1" dirty="0"/>
              <a:t>Data source loop:</a:t>
            </a:r>
            <a:r>
              <a:rPr lang="en-IN" dirty="0"/>
              <a:t> to iterate large amounts of data</a:t>
            </a:r>
          </a:p>
          <a:p>
            <a:r>
              <a:rPr lang="en-IN" b="1" dirty="0"/>
              <a:t>Data sink: </a:t>
            </a:r>
            <a:r>
              <a:rPr lang="en-IN" dirty="0"/>
              <a:t>to export data to an excel sheet</a:t>
            </a:r>
          </a:p>
          <a:p>
            <a:endParaRPr lang="en-IN" dirty="0"/>
          </a:p>
          <a:p>
            <a:endParaRPr lang="en-US" dirty="0"/>
          </a:p>
        </p:txBody>
      </p:sp>
    </p:spTree>
    <p:extLst>
      <p:ext uri="{BB962C8B-B14F-4D97-AF65-F5344CB8AC3E}">
        <p14:creationId xmlns:p14="http://schemas.microsoft.com/office/powerpoint/2010/main" val="3104300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ACFC9-B99E-4250-9107-A1734AC86EE6}"/>
              </a:ext>
            </a:extLst>
          </p:cNvPr>
          <p:cNvSpPr txBox="1"/>
          <p:nvPr/>
        </p:nvSpPr>
        <p:spPr>
          <a:xfrm>
            <a:off x="4422710" y="130628"/>
            <a:ext cx="1954381" cy="369332"/>
          </a:xfrm>
          <a:prstGeom prst="rect">
            <a:avLst/>
          </a:prstGeom>
          <a:noFill/>
        </p:spPr>
        <p:txBody>
          <a:bodyPr wrap="none" rtlCol="0">
            <a:spAutoFit/>
          </a:bodyPr>
          <a:lstStyle/>
          <a:p>
            <a:r>
              <a:rPr lang="en-IN" b="1" dirty="0"/>
              <a:t>Implementation</a:t>
            </a:r>
            <a:endParaRPr lang="en-US" b="1" dirty="0"/>
          </a:p>
        </p:txBody>
      </p:sp>
      <p:sp>
        <p:nvSpPr>
          <p:cNvPr id="4" name="TextBox 3">
            <a:extLst>
              <a:ext uri="{FF2B5EF4-FFF2-40B4-BE49-F238E27FC236}">
                <a16:creationId xmlns:a16="http://schemas.microsoft.com/office/drawing/2014/main" id="{F29DA1F9-4809-4049-A166-878278B06047}"/>
              </a:ext>
            </a:extLst>
          </p:cNvPr>
          <p:cNvSpPr txBox="1"/>
          <p:nvPr/>
        </p:nvSpPr>
        <p:spPr>
          <a:xfrm>
            <a:off x="365618" y="623781"/>
            <a:ext cx="10884020" cy="1384995"/>
          </a:xfrm>
          <a:prstGeom prst="rect">
            <a:avLst/>
          </a:prstGeom>
          <a:noFill/>
        </p:spPr>
        <p:txBody>
          <a:bodyPr wrap="square" rtlCol="0">
            <a:spAutoFit/>
          </a:bodyPr>
          <a:lstStyle/>
          <a:p>
            <a:pPr marL="342900" indent="-342900">
              <a:buAutoNum type="arabicPeriod"/>
            </a:pPr>
            <a:r>
              <a:rPr lang="en-IN" sz="1400" dirty="0"/>
              <a:t>Create a project and create test suite, test case and test step. Now, right on the test step and select data source.</a:t>
            </a:r>
          </a:p>
          <a:p>
            <a:r>
              <a:rPr lang="en-IN" sz="1400" b="1" dirty="0"/>
              <a:t>Grid: (manual approach)</a:t>
            </a:r>
          </a:p>
          <a:p>
            <a:pPr marL="342900" indent="-342900">
              <a:buAutoNum type="arabicPeriod"/>
            </a:pPr>
            <a:r>
              <a:rPr lang="en-IN" sz="1400" dirty="0"/>
              <a:t>Select property name and select an option from the list like Grid from data source.</a:t>
            </a:r>
          </a:p>
          <a:p>
            <a:pPr marL="342900" indent="-342900">
              <a:buAutoNum type="arabicPeriod"/>
            </a:pPr>
            <a:r>
              <a:rPr lang="en-IN" sz="1400" dirty="0"/>
              <a:t>We have entered the values in the form of a table. When we run that it will ask how many records to compile and we executed.</a:t>
            </a:r>
          </a:p>
          <a:p>
            <a:r>
              <a:rPr lang="en-IN" sz="1400" dirty="0"/>
              <a:t>3. Now these values can be accessible for our requests.</a:t>
            </a:r>
            <a:endParaRPr lang="en-US" sz="1400" dirty="0"/>
          </a:p>
        </p:txBody>
      </p:sp>
      <p:pic>
        <p:nvPicPr>
          <p:cNvPr id="7" name="Picture 6">
            <a:extLst>
              <a:ext uri="{FF2B5EF4-FFF2-40B4-BE49-F238E27FC236}">
                <a16:creationId xmlns:a16="http://schemas.microsoft.com/office/drawing/2014/main" id="{26C8B8C0-AF25-4889-AA8B-C7B415E0F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25" y="2008776"/>
            <a:ext cx="9662997" cy="3848812"/>
          </a:xfrm>
          <a:prstGeom prst="rect">
            <a:avLst/>
          </a:prstGeom>
        </p:spPr>
      </p:pic>
    </p:spTree>
    <p:extLst>
      <p:ext uri="{BB962C8B-B14F-4D97-AF65-F5344CB8AC3E}">
        <p14:creationId xmlns:p14="http://schemas.microsoft.com/office/powerpoint/2010/main" val="197749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C26EE-ED67-4567-AFFC-2324B4306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22" y="1082397"/>
            <a:ext cx="7994073" cy="4721050"/>
          </a:xfrm>
          <a:prstGeom prst="rect">
            <a:avLst/>
          </a:prstGeom>
        </p:spPr>
      </p:pic>
      <p:sp>
        <p:nvSpPr>
          <p:cNvPr id="4" name="TextBox 3">
            <a:extLst>
              <a:ext uri="{FF2B5EF4-FFF2-40B4-BE49-F238E27FC236}">
                <a16:creationId xmlns:a16="http://schemas.microsoft.com/office/drawing/2014/main" id="{C17485E6-53F3-4952-8725-2DDC714FF9FB}"/>
              </a:ext>
            </a:extLst>
          </p:cNvPr>
          <p:cNvSpPr txBox="1"/>
          <p:nvPr/>
        </p:nvSpPr>
        <p:spPr>
          <a:xfrm>
            <a:off x="453006" y="713064"/>
            <a:ext cx="5950668" cy="369332"/>
          </a:xfrm>
          <a:prstGeom prst="rect">
            <a:avLst/>
          </a:prstGeom>
          <a:noFill/>
        </p:spPr>
        <p:txBody>
          <a:bodyPr wrap="none" rtlCol="0">
            <a:spAutoFit/>
          </a:bodyPr>
          <a:lstStyle/>
          <a:p>
            <a:r>
              <a:rPr lang="en-IN" dirty="0"/>
              <a:t>We have to select the grid properties to our request</a:t>
            </a:r>
            <a:endParaRPr lang="en-US" dirty="0"/>
          </a:p>
        </p:txBody>
      </p:sp>
    </p:spTree>
    <p:extLst>
      <p:ext uri="{BB962C8B-B14F-4D97-AF65-F5344CB8AC3E}">
        <p14:creationId xmlns:p14="http://schemas.microsoft.com/office/powerpoint/2010/main" val="88859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02DE4A-D8BA-4005-93C4-340D26C3CAE9}"/>
              </a:ext>
            </a:extLst>
          </p:cNvPr>
          <p:cNvSpPr txBox="1"/>
          <p:nvPr/>
        </p:nvSpPr>
        <p:spPr>
          <a:xfrm>
            <a:off x="494951" y="595618"/>
            <a:ext cx="11904221" cy="1477328"/>
          </a:xfrm>
          <a:prstGeom prst="rect">
            <a:avLst/>
          </a:prstGeom>
          <a:noFill/>
        </p:spPr>
        <p:txBody>
          <a:bodyPr wrap="none" rtlCol="0">
            <a:spAutoFit/>
          </a:bodyPr>
          <a:lstStyle/>
          <a:p>
            <a:r>
              <a:rPr lang="en-IN" dirty="0"/>
              <a:t>But, this type of selecting will be time taken every time so for that reason we have</a:t>
            </a:r>
          </a:p>
          <a:p>
            <a:r>
              <a:rPr lang="en-IN" dirty="0"/>
              <a:t>another thing called data source loop (where all the rows will be iterated in one single click and if we </a:t>
            </a:r>
          </a:p>
          <a:p>
            <a:r>
              <a:rPr lang="en-IN" dirty="0"/>
              <a:t>have 10 rows then all the 10 records will be updated in the database)</a:t>
            </a:r>
          </a:p>
          <a:p>
            <a:pPr marL="285750" indent="-285750">
              <a:buFontTx/>
              <a:buChar char="-"/>
            </a:pPr>
            <a:r>
              <a:rPr lang="en-IN" dirty="0"/>
              <a:t>As the same way right click on the test step and select data source loop. Here we have give our data </a:t>
            </a:r>
          </a:p>
          <a:p>
            <a:pPr marL="285750" indent="-285750">
              <a:buFontTx/>
              <a:buChar char="-"/>
            </a:pPr>
            <a:r>
              <a:rPr lang="en-IN" dirty="0"/>
              <a:t>Source and the request which we want to pass the data.</a:t>
            </a:r>
            <a:endParaRPr lang="en-US" dirty="0"/>
          </a:p>
        </p:txBody>
      </p:sp>
      <p:pic>
        <p:nvPicPr>
          <p:cNvPr id="4" name="Picture 3">
            <a:extLst>
              <a:ext uri="{FF2B5EF4-FFF2-40B4-BE49-F238E27FC236}">
                <a16:creationId xmlns:a16="http://schemas.microsoft.com/office/drawing/2014/main" id="{C6DA20ED-A4B3-4709-80F6-0B763AE73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64" y="2072946"/>
            <a:ext cx="7841660" cy="3680779"/>
          </a:xfrm>
          <a:prstGeom prst="rect">
            <a:avLst/>
          </a:prstGeom>
        </p:spPr>
      </p:pic>
    </p:spTree>
    <p:extLst>
      <p:ext uri="{BB962C8B-B14F-4D97-AF65-F5344CB8AC3E}">
        <p14:creationId xmlns:p14="http://schemas.microsoft.com/office/powerpoint/2010/main" val="55828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017E98-01E0-4757-8385-DE361A2B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 y="1669301"/>
            <a:ext cx="7714822" cy="3284505"/>
          </a:xfrm>
          <a:prstGeom prst="rect">
            <a:avLst/>
          </a:prstGeom>
        </p:spPr>
      </p:pic>
      <p:sp>
        <p:nvSpPr>
          <p:cNvPr id="4" name="TextBox 3">
            <a:extLst>
              <a:ext uri="{FF2B5EF4-FFF2-40B4-BE49-F238E27FC236}">
                <a16:creationId xmlns:a16="http://schemas.microsoft.com/office/drawing/2014/main" id="{6F836618-0BB5-48AC-BF7A-69A442918F66}"/>
              </a:ext>
            </a:extLst>
          </p:cNvPr>
          <p:cNvSpPr txBox="1"/>
          <p:nvPr/>
        </p:nvSpPr>
        <p:spPr>
          <a:xfrm>
            <a:off x="436227" y="234892"/>
            <a:ext cx="9286613" cy="1200329"/>
          </a:xfrm>
          <a:prstGeom prst="rect">
            <a:avLst/>
          </a:prstGeom>
          <a:noFill/>
        </p:spPr>
        <p:txBody>
          <a:bodyPr wrap="square" rtlCol="0">
            <a:spAutoFit/>
          </a:bodyPr>
          <a:lstStyle/>
          <a:p>
            <a:r>
              <a:rPr lang="en-IN" dirty="0"/>
              <a:t>So, here first it will take data source and run the test request -&gt; then when data </a:t>
            </a:r>
          </a:p>
          <a:p>
            <a:r>
              <a:rPr lang="en-IN" dirty="0"/>
              <a:t>Source loop comes it will traverse from the second row and iterate through all the rows in one </a:t>
            </a:r>
          </a:p>
          <a:p>
            <a:r>
              <a:rPr lang="en-IN" dirty="0"/>
              <a:t>Click. If we have 100 rows. We can add 100 records at one go.</a:t>
            </a:r>
            <a:endParaRPr lang="en-US" dirty="0"/>
          </a:p>
        </p:txBody>
      </p:sp>
    </p:spTree>
    <p:extLst>
      <p:ext uri="{BB962C8B-B14F-4D97-AF65-F5344CB8AC3E}">
        <p14:creationId xmlns:p14="http://schemas.microsoft.com/office/powerpoint/2010/main" val="80788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D49EA-C322-4446-AD91-FDA6F5A36E21}"/>
              </a:ext>
            </a:extLst>
          </p:cNvPr>
          <p:cNvSpPr txBox="1"/>
          <p:nvPr/>
        </p:nvSpPr>
        <p:spPr>
          <a:xfrm>
            <a:off x="3737987" y="180870"/>
            <a:ext cx="4217821" cy="369332"/>
          </a:xfrm>
          <a:prstGeom prst="rect">
            <a:avLst/>
          </a:prstGeom>
          <a:noFill/>
        </p:spPr>
        <p:txBody>
          <a:bodyPr wrap="none" rtlCol="0">
            <a:spAutoFit/>
          </a:bodyPr>
          <a:lstStyle/>
          <a:p>
            <a:r>
              <a:rPr lang="en-IN" b="1" dirty="0"/>
              <a:t>SOA (Service Oriented Architecture)</a:t>
            </a:r>
            <a:endParaRPr lang="en-US" b="1" dirty="0"/>
          </a:p>
        </p:txBody>
      </p:sp>
      <p:sp>
        <p:nvSpPr>
          <p:cNvPr id="3" name="TextBox 2">
            <a:extLst>
              <a:ext uri="{FF2B5EF4-FFF2-40B4-BE49-F238E27FC236}">
                <a16:creationId xmlns:a16="http://schemas.microsoft.com/office/drawing/2014/main" id="{D56E9200-91E0-4314-BF03-822FCC0D5504}"/>
              </a:ext>
            </a:extLst>
          </p:cNvPr>
          <p:cNvSpPr txBox="1"/>
          <p:nvPr/>
        </p:nvSpPr>
        <p:spPr>
          <a:xfrm>
            <a:off x="533632" y="731305"/>
            <a:ext cx="11001299" cy="2308324"/>
          </a:xfrm>
          <a:prstGeom prst="rect">
            <a:avLst/>
          </a:prstGeom>
          <a:noFill/>
        </p:spPr>
        <p:txBody>
          <a:bodyPr wrap="square" rtlCol="0">
            <a:spAutoFit/>
          </a:bodyPr>
          <a:lstStyle/>
          <a:p>
            <a:r>
              <a:rPr lang="en-IN" dirty="0"/>
              <a:t>Generally, humans can communicate easily but when two </a:t>
            </a:r>
            <a:r>
              <a:rPr lang="en-IN" dirty="0" err="1"/>
              <a:t>softwares</a:t>
            </a:r>
            <a:r>
              <a:rPr lang="en-IN" dirty="0"/>
              <a:t> want to communicate each other</a:t>
            </a:r>
          </a:p>
          <a:p>
            <a:r>
              <a:rPr lang="en-IN" dirty="0"/>
              <a:t>Then there should be some source which in our case is </a:t>
            </a:r>
            <a:r>
              <a:rPr lang="en-IN" b="1" dirty="0"/>
              <a:t>web service </a:t>
            </a:r>
            <a:r>
              <a:rPr lang="en-IN" dirty="0"/>
              <a:t>(it basically communicates using protocol)</a:t>
            </a:r>
          </a:p>
          <a:p>
            <a:endParaRPr lang="en-IN" dirty="0"/>
          </a:p>
          <a:p>
            <a:r>
              <a:rPr lang="en-IN" dirty="0"/>
              <a:t>So, whenever any services are provided between two application components through a protocol over the network then we can say that it is a </a:t>
            </a:r>
            <a:r>
              <a:rPr lang="en-IN" b="1" dirty="0"/>
              <a:t>service oriented architecture</a:t>
            </a:r>
            <a:r>
              <a:rPr lang="en-IN" dirty="0"/>
              <a:t>. Best example is </a:t>
            </a:r>
            <a:r>
              <a:rPr lang="en-IN" b="1" dirty="0"/>
              <a:t>webservice</a:t>
            </a:r>
            <a:endParaRPr lang="en-US" b="1" dirty="0"/>
          </a:p>
        </p:txBody>
      </p:sp>
    </p:spTree>
    <p:extLst>
      <p:ext uri="{BB962C8B-B14F-4D97-AF65-F5344CB8AC3E}">
        <p14:creationId xmlns:p14="http://schemas.microsoft.com/office/powerpoint/2010/main" val="2148428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AFB5C-6356-4C41-8A5C-0336EAF8FB3F}"/>
              </a:ext>
            </a:extLst>
          </p:cNvPr>
          <p:cNvSpPr txBox="1"/>
          <p:nvPr/>
        </p:nvSpPr>
        <p:spPr>
          <a:xfrm>
            <a:off x="528506" y="536895"/>
            <a:ext cx="11833689" cy="923330"/>
          </a:xfrm>
          <a:prstGeom prst="rect">
            <a:avLst/>
          </a:prstGeom>
          <a:noFill/>
        </p:spPr>
        <p:txBody>
          <a:bodyPr wrap="none" rtlCol="0">
            <a:spAutoFit/>
          </a:bodyPr>
          <a:lstStyle/>
          <a:p>
            <a:r>
              <a:rPr lang="en-IN" b="1" dirty="0"/>
              <a:t>Excel sheet: </a:t>
            </a:r>
            <a:r>
              <a:rPr lang="en-IN" dirty="0"/>
              <a:t>Using this we can test large chunks of data at one go. The same way select excel form drop</a:t>
            </a:r>
          </a:p>
          <a:p>
            <a:r>
              <a:rPr lang="en-IN" dirty="0"/>
              <a:t>Down and give the path and starting row of that.</a:t>
            </a:r>
          </a:p>
          <a:p>
            <a:endParaRPr lang="en-US" dirty="0"/>
          </a:p>
        </p:txBody>
      </p:sp>
      <p:pic>
        <p:nvPicPr>
          <p:cNvPr id="4" name="Picture 3">
            <a:extLst>
              <a:ext uri="{FF2B5EF4-FFF2-40B4-BE49-F238E27FC236}">
                <a16:creationId xmlns:a16="http://schemas.microsoft.com/office/drawing/2014/main" id="{7CCB22CC-1737-4FC6-B081-603583BA8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06" y="1291905"/>
            <a:ext cx="10546994" cy="4436198"/>
          </a:xfrm>
          <a:prstGeom prst="rect">
            <a:avLst/>
          </a:prstGeom>
        </p:spPr>
      </p:pic>
    </p:spTree>
    <p:extLst>
      <p:ext uri="{BB962C8B-B14F-4D97-AF65-F5344CB8AC3E}">
        <p14:creationId xmlns:p14="http://schemas.microsoft.com/office/powerpoint/2010/main" val="3597627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B59C4-4221-4191-A8F2-80587496CECF}"/>
              </a:ext>
            </a:extLst>
          </p:cNvPr>
          <p:cNvSpPr txBox="1"/>
          <p:nvPr/>
        </p:nvSpPr>
        <p:spPr>
          <a:xfrm>
            <a:off x="578841" y="604007"/>
            <a:ext cx="4996881" cy="369332"/>
          </a:xfrm>
          <a:prstGeom prst="rect">
            <a:avLst/>
          </a:prstGeom>
          <a:noFill/>
        </p:spPr>
        <p:txBody>
          <a:bodyPr wrap="none" rtlCol="0">
            <a:spAutoFit/>
          </a:bodyPr>
          <a:lstStyle/>
          <a:p>
            <a:r>
              <a:rPr lang="en-IN" b="1" dirty="0"/>
              <a:t>Data sink: </a:t>
            </a:r>
            <a:r>
              <a:rPr lang="en-IN" dirty="0"/>
              <a:t>(writing the data to excel sheets)</a:t>
            </a:r>
            <a:endParaRPr lang="en-US" dirty="0"/>
          </a:p>
        </p:txBody>
      </p:sp>
      <p:pic>
        <p:nvPicPr>
          <p:cNvPr id="4" name="Picture 3">
            <a:extLst>
              <a:ext uri="{FF2B5EF4-FFF2-40B4-BE49-F238E27FC236}">
                <a16:creationId xmlns:a16="http://schemas.microsoft.com/office/drawing/2014/main" id="{BAD92BF0-AC14-4D02-B31D-8007B707B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26" y="1150422"/>
            <a:ext cx="10234547" cy="4557155"/>
          </a:xfrm>
          <a:prstGeom prst="rect">
            <a:avLst/>
          </a:prstGeom>
        </p:spPr>
      </p:pic>
    </p:spTree>
    <p:extLst>
      <p:ext uri="{BB962C8B-B14F-4D97-AF65-F5344CB8AC3E}">
        <p14:creationId xmlns:p14="http://schemas.microsoft.com/office/powerpoint/2010/main" val="114698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ED6C2-B1B0-4EFA-ADB8-85ABD40FE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434517"/>
            <a:ext cx="8134606" cy="4475008"/>
          </a:xfrm>
          <a:prstGeom prst="rect">
            <a:avLst/>
          </a:prstGeom>
        </p:spPr>
      </p:pic>
      <p:sp>
        <p:nvSpPr>
          <p:cNvPr id="4" name="TextBox 3">
            <a:extLst>
              <a:ext uri="{FF2B5EF4-FFF2-40B4-BE49-F238E27FC236}">
                <a16:creationId xmlns:a16="http://schemas.microsoft.com/office/drawing/2014/main" id="{AE74C082-19EF-429B-8937-BB2F547383C6}"/>
              </a:ext>
            </a:extLst>
          </p:cNvPr>
          <p:cNvSpPr txBox="1"/>
          <p:nvPr/>
        </p:nvSpPr>
        <p:spPr>
          <a:xfrm>
            <a:off x="285225" y="763398"/>
            <a:ext cx="9539791" cy="369332"/>
          </a:xfrm>
          <a:prstGeom prst="rect">
            <a:avLst/>
          </a:prstGeom>
          <a:noFill/>
        </p:spPr>
        <p:txBody>
          <a:bodyPr wrap="none" rtlCol="0">
            <a:spAutoFit/>
          </a:bodyPr>
          <a:lstStyle/>
          <a:p>
            <a:r>
              <a:rPr lang="en-IN" dirty="0"/>
              <a:t>This way it executes the test cases step by step and save our results in an excel sheet</a:t>
            </a:r>
            <a:endParaRPr lang="en-US" dirty="0"/>
          </a:p>
        </p:txBody>
      </p:sp>
    </p:spTree>
    <p:extLst>
      <p:ext uri="{BB962C8B-B14F-4D97-AF65-F5344CB8AC3E}">
        <p14:creationId xmlns:p14="http://schemas.microsoft.com/office/powerpoint/2010/main" val="5059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FCD82-470F-49E6-8D1E-2F190351E115}"/>
              </a:ext>
            </a:extLst>
          </p:cNvPr>
          <p:cNvSpPr txBox="1"/>
          <p:nvPr/>
        </p:nvSpPr>
        <p:spPr>
          <a:xfrm>
            <a:off x="520119" y="562062"/>
            <a:ext cx="11350303" cy="1477328"/>
          </a:xfrm>
          <a:prstGeom prst="rect">
            <a:avLst/>
          </a:prstGeom>
          <a:noFill/>
        </p:spPr>
        <p:txBody>
          <a:bodyPr wrap="square" rtlCol="0">
            <a:spAutoFit/>
          </a:bodyPr>
          <a:lstStyle/>
          <a:p>
            <a:r>
              <a:rPr lang="en-IN" b="1" dirty="0" err="1"/>
              <a:t>ConditionalGoTo</a:t>
            </a:r>
            <a:r>
              <a:rPr lang="en-IN" b="1" dirty="0"/>
              <a:t>: </a:t>
            </a:r>
            <a:r>
              <a:rPr lang="en-IN" dirty="0"/>
              <a:t>(based on the condition which we give in the script then it triggers the target step)</a:t>
            </a:r>
          </a:p>
          <a:p>
            <a:r>
              <a:rPr lang="en-IN" dirty="0"/>
              <a:t>Here, it executes the nearest request. It is like if else loop (if is your </a:t>
            </a:r>
            <a:r>
              <a:rPr lang="en-IN" dirty="0" err="1"/>
              <a:t>xpath</a:t>
            </a:r>
            <a:r>
              <a:rPr lang="en-IN" dirty="0"/>
              <a:t> script then – target step) else</a:t>
            </a:r>
          </a:p>
          <a:p>
            <a:r>
              <a:rPr lang="en-IN" dirty="0"/>
              <a:t>Groovy script will not execute</a:t>
            </a:r>
          </a:p>
          <a:p>
            <a:r>
              <a:rPr lang="en-IN" b="1" dirty="0"/>
              <a:t>Delay: </a:t>
            </a:r>
            <a:r>
              <a:rPr lang="en-IN" dirty="0"/>
              <a:t>it is like sleep command in selenium</a:t>
            </a:r>
            <a:endParaRPr lang="en-US" dirty="0"/>
          </a:p>
          <a:p>
            <a:endParaRPr lang="en-US" dirty="0"/>
          </a:p>
        </p:txBody>
      </p:sp>
      <p:pic>
        <p:nvPicPr>
          <p:cNvPr id="4" name="Picture 3">
            <a:extLst>
              <a:ext uri="{FF2B5EF4-FFF2-40B4-BE49-F238E27FC236}">
                <a16:creationId xmlns:a16="http://schemas.microsoft.com/office/drawing/2014/main" id="{4AA1FCDD-AC3B-4E27-B8E2-35FA3B292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854" y="1823911"/>
            <a:ext cx="8108383" cy="3939327"/>
          </a:xfrm>
          <a:prstGeom prst="rect">
            <a:avLst/>
          </a:prstGeom>
        </p:spPr>
      </p:pic>
    </p:spTree>
    <p:extLst>
      <p:ext uri="{BB962C8B-B14F-4D97-AF65-F5344CB8AC3E}">
        <p14:creationId xmlns:p14="http://schemas.microsoft.com/office/powerpoint/2010/main" val="31075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FBEA0-8310-4072-A157-03B37581F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59" y="1289385"/>
            <a:ext cx="10108734" cy="4356405"/>
          </a:xfrm>
          <a:prstGeom prst="rect">
            <a:avLst/>
          </a:prstGeom>
        </p:spPr>
      </p:pic>
      <p:sp>
        <p:nvSpPr>
          <p:cNvPr id="5" name="TextBox 4">
            <a:extLst>
              <a:ext uri="{FF2B5EF4-FFF2-40B4-BE49-F238E27FC236}">
                <a16:creationId xmlns:a16="http://schemas.microsoft.com/office/drawing/2014/main" id="{9A84D479-D821-411F-95AF-8E0B4BC5AC59}"/>
              </a:ext>
            </a:extLst>
          </p:cNvPr>
          <p:cNvSpPr txBox="1"/>
          <p:nvPr/>
        </p:nvSpPr>
        <p:spPr>
          <a:xfrm>
            <a:off x="335559" y="645952"/>
            <a:ext cx="8460971" cy="646331"/>
          </a:xfrm>
          <a:prstGeom prst="rect">
            <a:avLst/>
          </a:prstGeom>
          <a:noFill/>
        </p:spPr>
        <p:txBody>
          <a:bodyPr wrap="none" rtlCol="0">
            <a:spAutoFit/>
          </a:bodyPr>
          <a:lstStyle/>
          <a:p>
            <a:r>
              <a:rPr lang="en-IN" b="1" dirty="0" err="1"/>
              <a:t>TestDebugging</a:t>
            </a:r>
            <a:r>
              <a:rPr lang="en-IN" b="1" dirty="0"/>
              <a:t>: </a:t>
            </a:r>
            <a:r>
              <a:rPr lang="en-IN" dirty="0"/>
              <a:t>it tells how to debug our test cases by placing breakpoints</a:t>
            </a:r>
          </a:p>
          <a:p>
            <a:r>
              <a:rPr lang="en-IN" b="1" dirty="0" err="1"/>
              <a:t>TestCoverage</a:t>
            </a:r>
            <a:r>
              <a:rPr lang="en-IN" b="1" dirty="0"/>
              <a:t>: </a:t>
            </a:r>
            <a:r>
              <a:rPr lang="en-IN" dirty="0"/>
              <a:t>tells how much you have covered your test case</a:t>
            </a:r>
            <a:endParaRPr lang="en-US" dirty="0"/>
          </a:p>
        </p:txBody>
      </p:sp>
    </p:spTree>
    <p:extLst>
      <p:ext uri="{BB962C8B-B14F-4D97-AF65-F5344CB8AC3E}">
        <p14:creationId xmlns:p14="http://schemas.microsoft.com/office/powerpoint/2010/main" val="263678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3A2F0-4E2A-49AB-B6D8-23DD9B7BA6AD}"/>
              </a:ext>
            </a:extLst>
          </p:cNvPr>
          <p:cNvSpPr txBox="1"/>
          <p:nvPr/>
        </p:nvSpPr>
        <p:spPr>
          <a:xfrm>
            <a:off x="268446" y="587229"/>
            <a:ext cx="11685865" cy="1754326"/>
          </a:xfrm>
          <a:prstGeom prst="rect">
            <a:avLst/>
          </a:prstGeom>
          <a:noFill/>
        </p:spPr>
        <p:txBody>
          <a:bodyPr wrap="square" rtlCol="0">
            <a:spAutoFit/>
          </a:bodyPr>
          <a:lstStyle/>
          <a:p>
            <a:r>
              <a:rPr lang="en-IN" b="1" dirty="0"/>
              <a:t>Reporting: </a:t>
            </a:r>
            <a:r>
              <a:rPr lang="en-IN" dirty="0"/>
              <a:t>we have to generate reports at the end that is how many test case We have ran (coverage), how many are passed – this is available in soap </a:t>
            </a:r>
            <a:r>
              <a:rPr lang="en-IN" dirty="0" err="1"/>
              <a:t>ui</a:t>
            </a:r>
            <a:r>
              <a:rPr lang="en-IN" dirty="0"/>
              <a:t> pro.</a:t>
            </a:r>
          </a:p>
          <a:p>
            <a:pPr marL="285750" indent="-285750">
              <a:buFontTx/>
              <a:buChar char="-"/>
            </a:pPr>
            <a:r>
              <a:rPr lang="en-IN" dirty="0"/>
              <a:t>We have 3 options – </a:t>
            </a:r>
            <a:r>
              <a:rPr lang="en-IN" dirty="0" err="1"/>
              <a:t>junit</a:t>
            </a:r>
            <a:r>
              <a:rPr lang="en-IN" dirty="0"/>
              <a:t>-style html report, test case report, Data export</a:t>
            </a:r>
          </a:p>
          <a:p>
            <a:pPr marL="285750" indent="-285750">
              <a:buFontTx/>
              <a:buChar char="-"/>
            </a:pPr>
            <a:r>
              <a:rPr lang="en-IN" dirty="0"/>
              <a:t>After the execution is done, we can select the report option and generate – convert to required format(</a:t>
            </a:r>
            <a:r>
              <a:rPr lang="en-IN" dirty="0" err="1"/>
              <a:t>word,pdf</a:t>
            </a:r>
            <a:r>
              <a:rPr lang="en-IN" dirty="0"/>
              <a:t>)</a:t>
            </a:r>
          </a:p>
          <a:p>
            <a:pPr marL="285750" indent="-285750">
              <a:buFontTx/>
              <a:buChar char="-"/>
            </a:pPr>
            <a:r>
              <a:rPr lang="en-IN" dirty="0"/>
              <a:t>1. </a:t>
            </a:r>
            <a:r>
              <a:rPr lang="en-IN" b="1" dirty="0"/>
              <a:t>Test case report:</a:t>
            </a:r>
            <a:endParaRPr lang="en-US" b="1" dirty="0"/>
          </a:p>
        </p:txBody>
      </p:sp>
      <p:pic>
        <p:nvPicPr>
          <p:cNvPr id="4" name="Picture 3">
            <a:extLst>
              <a:ext uri="{FF2B5EF4-FFF2-40B4-BE49-F238E27FC236}">
                <a16:creationId xmlns:a16="http://schemas.microsoft.com/office/drawing/2014/main" id="{EEB107FA-30AA-492E-92E7-EF8507B88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29" y="2426026"/>
            <a:ext cx="5092118" cy="3479987"/>
          </a:xfrm>
          <a:prstGeom prst="rect">
            <a:avLst/>
          </a:prstGeom>
        </p:spPr>
      </p:pic>
      <p:pic>
        <p:nvPicPr>
          <p:cNvPr id="6" name="Picture 5">
            <a:extLst>
              <a:ext uri="{FF2B5EF4-FFF2-40B4-BE49-F238E27FC236}">
                <a16:creationId xmlns:a16="http://schemas.microsoft.com/office/drawing/2014/main" id="{006444F7-915A-47B5-8DEA-A42CEC5EC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440" y="2426026"/>
            <a:ext cx="5568088" cy="3479987"/>
          </a:xfrm>
          <a:prstGeom prst="rect">
            <a:avLst/>
          </a:prstGeom>
        </p:spPr>
      </p:pic>
    </p:spTree>
    <p:extLst>
      <p:ext uri="{BB962C8B-B14F-4D97-AF65-F5344CB8AC3E}">
        <p14:creationId xmlns:p14="http://schemas.microsoft.com/office/powerpoint/2010/main" val="2840846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4EA27-CACB-4A5F-966B-F1384EA2E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5127"/>
            <a:ext cx="5343787" cy="4882475"/>
          </a:xfrm>
          <a:prstGeom prst="rect">
            <a:avLst/>
          </a:prstGeom>
        </p:spPr>
      </p:pic>
      <p:pic>
        <p:nvPicPr>
          <p:cNvPr id="5" name="Picture 4">
            <a:extLst>
              <a:ext uri="{FF2B5EF4-FFF2-40B4-BE49-F238E27FC236}">
                <a16:creationId xmlns:a16="http://schemas.microsoft.com/office/drawing/2014/main" id="{3DAF0DD0-E73D-4E81-850F-F97170B93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715" y="1275127"/>
            <a:ext cx="5678589" cy="4396322"/>
          </a:xfrm>
          <a:prstGeom prst="rect">
            <a:avLst/>
          </a:prstGeom>
        </p:spPr>
      </p:pic>
      <p:sp>
        <p:nvSpPr>
          <p:cNvPr id="6" name="TextBox 5">
            <a:extLst>
              <a:ext uri="{FF2B5EF4-FFF2-40B4-BE49-F238E27FC236}">
                <a16:creationId xmlns:a16="http://schemas.microsoft.com/office/drawing/2014/main" id="{C835EC03-3C3B-439C-8E7D-F32A301AA33A}"/>
              </a:ext>
            </a:extLst>
          </p:cNvPr>
          <p:cNvSpPr txBox="1"/>
          <p:nvPr/>
        </p:nvSpPr>
        <p:spPr>
          <a:xfrm>
            <a:off x="360727" y="696286"/>
            <a:ext cx="6487673" cy="369332"/>
          </a:xfrm>
          <a:prstGeom prst="rect">
            <a:avLst/>
          </a:prstGeom>
          <a:noFill/>
        </p:spPr>
        <p:txBody>
          <a:bodyPr wrap="none" rtlCol="0">
            <a:spAutoFit/>
          </a:bodyPr>
          <a:lstStyle/>
          <a:p>
            <a:r>
              <a:rPr lang="en-IN" b="1" dirty="0"/>
              <a:t>2. Junit –html reports:</a:t>
            </a:r>
            <a:r>
              <a:rPr lang="en-IN" dirty="0"/>
              <a:t> mostly this will be used by industries</a:t>
            </a:r>
            <a:endParaRPr lang="en-US" dirty="0"/>
          </a:p>
        </p:txBody>
      </p:sp>
    </p:spTree>
    <p:extLst>
      <p:ext uri="{BB962C8B-B14F-4D97-AF65-F5344CB8AC3E}">
        <p14:creationId xmlns:p14="http://schemas.microsoft.com/office/powerpoint/2010/main" val="2946645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F15B9-2751-4AB8-80E0-992C444B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407" y="1275127"/>
            <a:ext cx="9083827" cy="4588000"/>
          </a:xfrm>
          <a:prstGeom prst="rect">
            <a:avLst/>
          </a:prstGeom>
        </p:spPr>
      </p:pic>
      <p:sp>
        <p:nvSpPr>
          <p:cNvPr id="4" name="TextBox 3">
            <a:extLst>
              <a:ext uri="{FF2B5EF4-FFF2-40B4-BE49-F238E27FC236}">
                <a16:creationId xmlns:a16="http://schemas.microsoft.com/office/drawing/2014/main" id="{B7762878-D4E6-491D-A0F9-2A5700012E46}"/>
              </a:ext>
            </a:extLst>
          </p:cNvPr>
          <p:cNvSpPr txBox="1"/>
          <p:nvPr/>
        </p:nvSpPr>
        <p:spPr>
          <a:xfrm>
            <a:off x="547407" y="662730"/>
            <a:ext cx="1758815" cy="369332"/>
          </a:xfrm>
          <a:prstGeom prst="rect">
            <a:avLst/>
          </a:prstGeom>
          <a:noFill/>
        </p:spPr>
        <p:txBody>
          <a:bodyPr wrap="none" rtlCol="0">
            <a:spAutoFit/>
          </a:bodyPr>
          <a:lstStyle/>
          <a:p>
            <a:r>
              <a:rPr lang="en-IN" b="1" dirty="0"/>
              <a:t>3. </a:t>
            </a:r>
            <a:r>
              <a:rPr lang="en-IN" b="1" dirty="0" err="1"/>
              <a:t>DataExport</a:t>
            </a:r>
            <a:r>
              <a:rPr lang="en-IN" b="1" dirty="0"/>
              <a:t>:</a:t>
            </a:r>
            <a:endParaRPr lang="en-US" b="1" dirty="0"/>
          </a:p>
        </p:txBody>
      </p:sp>
    </p:spTree>
    <p:extLst>
      <p:ext uri="{BB962C8B-B14F-4D97-AF65-F5344CB8AC3E}">
        <p14:creationId xmlns:p14="http://schemas.microsoft.com/office/powerpoint/2010/main" val="4230543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0F7BC8-BF7A-4B63-A886-0B8B723C52DB}"/>
              </a:ext>
            </a:extLst>
          </p:cNvPr>
          <p:cNvSpPr txBox="1"/>
          <p:nvPr/>
        </p:nvSpPr>
        <p:spPr>
          <a:xfrm>
            <a:off x="752335" y="3762796"/>
            <a:ext cx="9751387" cy="369332"/>
          </a:xfrm>
          <a:prstGeom prst="rect">
            <a:avLst/>
          </a:prstGeom>
          <a:noFill/>
        </p:spPr>
        <p:txBody>
          <a:bodyPr wrap="none" rtlCol="0">
            <a:spAutoFit/>
          </a:bodyPr>
          <a:lstStyle/>
          <a:p>
            <a:r>
              <a:rPr lang="en-IN" b="1" dirty="0"/>
              <a:t>2 ways to automate soap and rest services in SOAP UI tool for validating the responses</a:t>
            </a:r>
            <a:endParaRPr lang="en-US" b="1" dirty="0"/>
          </a:p>
        </p:txBody>
      </p:sp>
      <p:sp>
        <p:nvSpPr>
          <p:cNvPr id="3" name="TextBox 2">
            <a:extLst>
              <a:ext uri="{FF2B5EF4-FFF2-40B4-BE49-F238E27FC236}">
                <a16:creationId xmlns:a16="http://schemas.microsoft.com/office/drawing/2014/main" id="{53AA0F57-3B09-4850-AAC7-1E7ECDD50757}"/>
              </a:ext>
            </a:extLst>
          </p:cNvPr>
          <p:cNvSpPr txBox="1"/>
          <p:nvPr/>
        </p:nvSpPr>
        <p:spPr>
          <a:xfrm>
            <a:off x="818802" y="4302262"/>
            <a:ext cx="10510576" cy="1200329"/>
          </a:xfrm>
          <a:prstGeom prst="rect">
            <a:avLst/>
          </a:prstGeom>
          <a:noFill/>
        </p:spPr>
        <p:txBody>
          <a:bodyPr wrap="square" rtlCol="0">
            <a:spAutoFit/>
          </a:bodyPr>
          <a:lstStyle/>
          <a:p>
            <a:pPr marL="342900" indent="-342900">
              <a:buAutoNum type="arabicPeriod"/>
            </a:pPr>
            <a:r>
              <a:rPr lang="en-IN" b="1" dirty="0"/>
              <a:t>Groovy scripting </a:t>
            </a:r>
            <a:r>
              <a:rPr lang="en-IN" dirty="0"/>
              <a:t>– log ,context and </a:t>
            </a:r>
            <a:r>
              <a:rPr lang="en-IN" dirty="0" err="1"/>
              <a:t>testRunner</a:t>
            </a:r>
            <a:r>
              <a:rPr lang="en-IN" dirty="0"/>
              <a:t> variables (create by right click on test case and select groovy script)</a:t>
            </a:r>
          </a:p>
          <a:p>
            <a:pPr marL="342900" indent="-342900">
              <a:buAutoNum type="arabicPeriod"/>
            </a:pPr>
            <a:r>
              <a:rPr lang="en-IN" b="1" dirty="0"/>
              <a:t>Script Assertion </a:t>
            </a:r>
            <a:r>
              <a:rPr lang="en-IN" dirty="0"/>
              <a:t>– log, context and </a:t>
            </a:r>
            <a:r>
              <a:rPr lang="en-IN" dirty="0" err="1"/>
              <a:t>messageExchange</a:t>
            </a:r>
            <a:r>
              <a:rPr lang="en-IN" dirty="0"/>
              <a:t> variables (this is included in the assertion window) </a:t>
            </a:r>
            <a:endParaRPr lang="en-US" dirty="0"/>
          </a:p>
        </p:txBody>
      </p:sp>
      <p:sp>
        <p:nvSpPr>
          <p:cNvPr id="5" name="TextBox 4">
            <a:extLst>
              <a:ext uri="{FF2B5EF4-FFF2-40B4-BE49-F238E27FC236}">
                <a16:creationId xmlns:a16="http://schemas.microsoft.com/office/drawing/2014/main" id="{247A7F17-A9E8-41C8-9568-E4FF8ABC9651}"/>
              </a:ext>
            </a:extLst>
          </p:cNvPr>
          <p:cNvSpPr txBox="1"/>
          <p:nvPr/>
        </p:nvSpPr>
        <p:spPr>
          <a:xfrm>
            <a:off x="725083" y="3123731"/>
            <a:ext cx="9805890" cy="369332"/>
          </a:xfrm>
          <a:prstGeom prst="rect">
            <a:avLst/>
          </a:prstGeom>
          <a:noFill/>
        </p:spPr>
        <p:txBody>
          <a:bodyPr wrap="none" rtlCol="0">
            <a:spAutoFit/>
          </a:bodyPr>
          <a:lstStyle/>
          <a:p>
            <a:r>
              <a:rPr lang="en-IN" dirty="0"/>
              <a:t>It is used when we want to transfer extract values from a response to specified request</a:t>
            </a:r>
            <a:endParaRPr lang="en-US" dirty="0"/>
          </a:p>
        </p:txBody>
      </p:sp>
      <p:sp>
        <p:nvSpPr>
          <p:cNvPr id="6" name="TextBox 5">
            <a:extLst>
              <a:ext uri="{FF2B5EF4-FFF2-40B4-BE49-F238E27FC236}">
                <a16:creationId xmlns:a16="http://schemas.microsoft.com/office/drawing/2014/main" id="{68248706-1FA8-46F1-B3A3-86BA619D4430}"/>
              </a:ext>
            </a:extLst>
          </p:cNvPr>
          <p:cNvSpPr txBox="1"/>
          <p:nvPr/>
        </p:nvSpPr>
        <p:spPr>
          <a:xfrm>
            <a:off x="725083" y="2754399"/>
            <a:ext cx="2010487" cy="369332"/>
          </a:xfrm>
          <a:prstGeom prst="rect">
            <a:avLst/>
          </a:prstGeom>
          <a:noFill/>
        </p:spPr>
        <p:txBody>
          <a:bodyPr wrap="none" rtlCol="0">
            <a:spAutoFit/>
          </a:bodyPr>
          <a:lstStyle/>
          <a:p>
            <a:r>
              <a:rPr lang="en-IN" b="1" dirty="0"/>
              <a:t>Property transfer</a:t>
            </a:r>
            <a:endParaRPr lang="en-US" b="1" dirty="0"/>
          </a:p>
        </p:txBody>
      </p:sp>
    </p:spTree>
    <p:extLst>
      <p:ext uri="{BB962C8B-B14F-4D97-AF65-F5344CB8AC3E}">
        <p14:creationId xmlns:p14="http://schemas.microsoft.com/office/powerpoint/2010/main" val="62929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28375-9657-4B70-9BAE-2CDADAE80407}"/>
              </a:ext>
            </a:extLst>
          </p:cNvPr>
          <p:cNvSpPr txBox="1"/>
          <p:nvPr/>
        </p:nvSpPr>
        <p:spPr>
          <a:xfrm>
            <a:off x="4611476" y="113403"/>
            <a:ext cx="2031325" cy="369332"/>
          </a:xfrm>
          <a:prstGeom prst="rect">
            <a:avLst/>
          </a:prstGeom>
          <a:noFill/>
        </p:spPr>
        <p:txBody>
          <a:bodyPr wrap="none" rtlCol="0">
            <a:spAutoFit/>
          </a:bodyPr>
          <a:lstStyle/>
          <a:p>
            <a:r>
              <a:rPr lang="en-IN" b="1" dirty="0"/>
              <a:t>Groovy Scripting</a:t>
            </a:r>
            <a:endParaRPr lang="en-US" b="1" dirty="0"/>
          </a:p>
        </p:txBody>
      </p:sp>
      <p:sp>
        <p:nvSpPr>
          <p:cNvPr id="3" name="TextBox 2">
            <a:extLst>
              <a:ext uri="{FF2B5EF4-FFF2-40B4-BE49-F238E27FC236}">
                <a16:creationId xmlns:a16="http://schemas.microsoft.com/office/drawing/2014/main" id="{E5881490-821E-4D04-96F3-88ABF573A0AC}"/>
              </a:ext>
            </a:extLst>
          </p:cNvPr>
          <p:cNvSpPr txBox="1"/>
          <p:nvPr/>
        </p:nvSpPr>
        <p:spPr>
          <a:xfrm>
            <a:off x="494522" y="774441"/>
            <a:ext cx="10898156" cy="5909310"/>
          </a:xfrm>
          <a:prstGeom prst="rect">
            <a:avLst/>
          </a:prstGeom>
          <a:noFill/>
        </p:spPr>
        <p:txBody>
          <a:bodyPr wrap="square" rtlCol="0">
            <a:spAutoFit/>
          </a:bodyPr>
          <a:lstStyle/>
          <a:p>
            <a:pPr marL="285750" indent="-285750">
              <a:buFont typeface="Arial" panose="020B0604020202020204" pitchFamily="34" charset="0"/>
              <a:buChar char="•"/>
            </a:pPr>
            <a:r>
              <a:rPr lang="en-IN" dirty="0"/>
              <a:t>Right click on the test case -&gt; select groovy script. As soon as you create that a script is invoked with log</a:t>
            </a:r>
          </a:p>
          <a:p>
            <a:pPr marL="285750" indent="-285750">
              <a:buFont typeface="Arial" panose="020B0604020202020204" pitchFamily="34" charset="0"/>
              <a:buChar char="•"/>
            </a:pPr>
            <a:r>
              <a:rPr lang="en-IN" dirty="0"/>
              <a:t>It contains </a:t>
            </a:r>
            <a:r>
              <a:rPr lang="en-IN" b="1" dirty="0">
                <a:highlight>
                  <a:srgbClr val="FFFF00"/>
                </a:highlight>
              </a:rPr>
              <a:t>log</a:t>
            </a:r>
            <a:r>
              <a:rPr lang="en-IN" dirty="0"/>
              <a:t>,  </a:t>
            </a:r>
            <a:r>
              <a:rPr lang="en-IN" b="1" dirty="0">
                <a:highlight>
                  <a:srgbClr val="FFFF00"/>
                </a:highlight>
              </a:rPr>
              <a:t>context</a:t>
            </a:r>
            <a:r>
              <a:rPr lang="en-IN" dirty="0"/>
              <a:t> and </a:t>
            </a:r>
            <a:r>
              <a:rPr lang="en-IN" b="1" dirty="0" err="1">
                <a:highlight>
                  <a:srgbClr val="FFFF00"/>
                </a:highlight>
              </a:rPr>
              <a:t>testRunner</a:t>
            </a:r>
            <a:r>
              <a:rPr lang="en-IN" dirty="0"/>
              <a:t> variables and these play a major role.</a:t>
            </a:r>
          </a:p>
          <a:p>
            <a:pPr marL="285750" indent="-285750">
              <a:buFont typeface="Arial" panose="020B0604020202020204" pitchFamily="34" charset="0"/>
              <a:buChar char="•"/>
            </a:pPr>
            <a:r>
              <a:rPr lang="en-IN" dirty="0"/>
              <a:t>With this 2 variables we can </a:t>
            </a:r>
          </a:p>
          <a:p>
            <a:r>
              <a:rPr lang="en-IN" dirty="0"/>
              <a:t>    1. call any operation like properties </a:t>
            </a:r>
          </a:p>
          <a:p>
            <a:r>
              <a:rPr lang="en-IN" dirty="0"/>
              <a:t>    2. run any operation</a:t>
            </a:r>
          </a:p>
          <a:p>
            <a:r>
              <a:rPr lang="en-IN" dirty="0"/>
              <a:t>    3. test any data</a:t>
            </a:r>
          </a:p>
          <a:p>
            <a:r>
              <a:rPr lang="en-IN" dirty="0"/>
              <a:t>    4. access request and response</a:t>
            </a:r>
          </a:p>
          <a:p>
            <a:r>
              <a:rPr lang="en-IN" b="1" dirty="0"/>
              <a:t>Log:</a:t>
            </a:r>
          </a:p>
          <a:p>
            <a:r>
              <a:rPr lang="en-IN" dirty="0"/>
              <a:t>Record all your operations and print in console</a:t>
            </a:r>
          </a:p>
          <a:p>
            <a:r>
              <a:rPr lang="en-IN" b="1" dirty="0"/>
              <a:t>Context:</a:t>
            </a:r>
          </a:p>
          <a:p>
            <a:pPr marL="285750" indent="-285750">
              <a:buFont typeface="Arial" panose="020B0604020202020204" pitchFamily="34" charset="0"/>
              <a:buChar char="•"/>
            </a:pPr>
            <a:r>
              <a:rPr lang="en-IN" dirty="0"/>
              <a:t>Scope lies in test case level. So whatever you write inside the test case like properties, property transfer it will be handled.</a:t>
            </a:r>
          </a:p>
          <a:p>
            <a:r>
              <a:rPr lang="en-IN" b="1" dirty="0"/>
              <a:t> Features of context:</a:t>
            </a:r>
          </a:p>
          <a:p>
            <a:pPr marL="342900" indent="-342900">
              <a:buAutoNum type="arabicPeriod"/>
            </a:pPr>
            <a:r>
              <a:rPr lang="en-IN" b="1" dirty="0"/>
              <a:t>For setting the property - </a:t>
            </a:r>
            <a:r>
              <a:rPr lang="en-IN" dirty="0"/>
              <a:t>just like we set custom properties </a:t>
            </a:r>
          </a:p>
          <a:p>
            <a:r>
              <a:rPr lang="en-IN" dirty="0" err="1"/>
              <a:t>context.setProperty</a:t>
            </a:r>
            <a:r>
              <a:rPr lang="en-IN" dirty="0"/>
              <a:t>(“</a:t>
            </a:r>
            <a:r>
              <a:rPr lang="en-IN" dirty="0" err="1"/>
              <a:t>name”,”value</a:t>
            </a:r>
            <a:r>
              <a:rPr lang="en-IN" dirty="0"/>
              <a:t>”) </a:t>
            </a:r>
          </a:p>
          <a:p>
            <a:r>
              <a:rPr lang="en-IN" dirty="0"/>
              <a:t>Example – </a:t>
            </a:r>
            <a:r>
              <a:rPr lang="en-IN" dirty="0" err="1"/>
              <a:t>context.setProperty</a:t>
            </a:r>
            <a:r>
              <a:rPr lang="en-IN" dirty="0"/>
              <a:t>(“</a:t>
            </a:r>
            <a:r>
              <a:rPr lang="en-IN" dirty="0" err="1"/>
              <a:t>Name”,”Sowmya</a:t>
            </a:r>
            <a:r>
              <a:rPr lang="en-IN" dirty="0"/>
              <a:t>”)</a:t>
            </a:r>
          </a:p>
          <a:p>
            <a:r>
              <a:rPr lang="en-IN" dirty="0"/>
              <a:t> here it will set value Sowmya for Name</a:t>
            </a:r>
          </a:p>
          <a:p>
            <a:endParaRPr lang="en-IN" dirty="0"/>
          </a:p>
          <a:p>
            <a:endParaRPr lang="en-IN" dirty="0"/>
          </a:p>
          <a:p>
            <a:endParaRPr lang="en-US" dirty="0"/>
          </a:p>
        </p:txBody>
      </p:sp>
    </p:spTree>
    <p:extLst>
      <p:ext uri="{BB962C8B-B14F-4D97-AF65-F5344CB8AC3E}">
        <p14:creationId xmlns:p14="http://schemas.microsoft.com/office/powerpoint/2010/main" val="10755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BE6AFA-579C-4EAF-A420-BDAEBD7ADAB5}"/>
              </a:ext>
            </a:extLst>
          </p:cNvPr>
          <p:cNvSpPr>
            <a:spLocks noGrp="1"/>
          </p:cNvSpPr>
          <p:nvPr>
            <p:ph type="subTitle" idx="1"/>
          </p:nvPr>
        </p:nvSpPr>
        <p:spPr>
          <a:xfrm>
            <a:off x="4218588" y="0"/>
            <a:ext cx="4412228" cy="977621"/>
          </a:xfrm>
        </p:spPr>
        <p:txBody>
          <a:bodyPr/>
          <a:lstStyle/>
          <a:p>
            <a:r>
              <a:rPr lang="en-IN" b="1" dirty="0"/>
              <a:t>SOAP PROTOCOL</a:t>
            </a:r>
            <a:endParaRPr lang="en-US" b="1" dirty="0"/>
          </a:p>
        </p:txBody>
      </p:sp>
      <p:sp>
        <p:nvSpPr>
          <p:cNvPr id="4" name="TextBox 3">
            <a:extLst>
              <a:ext uri="{FF2B5EF4-FFF2-40B4-BE49-F238E27FC236}">
                <a16:creationId xmlns:a16="http://schemas.microsoft.com/office/drawing/2014/main" id="{E1FF635C-EC57-4EBB-BD0E-380378E478F6}"/>
              </a:ext>
            </a:extLst>
          </p:cNvPr>
          <p:cNvSpPr txBox="1"/>
          <p:nvPr/>
        </p:nvSpPr>
        <p:spPr>
          <a:xfrm>
            <a:off x="4497355" y="2230016"/>
            <a:ext cx="7016621"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21BB55C0-CDA9-4E99-B03F-90BF8C1B28A9}"/>
              </a:ext>
            </a:extLst>
          </p:cNvPr>
          <p:cNvSpPr txBox="1"/>
          <p:nvPr/>
        </p:nvSpPr>
        <p:spPr>
          <a:xfrm>
            <a:off x="1045028" y="977621"/>
            <a:ext cx="10049069" cy="5909310"/>
          </a:xfrm>
          <a:prstGeom prst="rect">
            <a:avLst/>
          </a:prstGeom>
          <a:noFill/>
        </p:spPr>
        <p:txBody>
          <a:bodyPr wrap="square" rtlCol="0">
            <a:spAutoFit/>
          </a:bodyPr>
          <a:lstStyle/>
          <a:p>
            <a:pPr marL="285750" indent="-285750">
              <a:buFont typeface="Arial" panose="020B0604020202020204" pitchFamily="34" charset="0"/>
              <a:buChar char="•"/>
            </a:pPr>
            <a:r>
              <a:rPr lang="en-IN" dirty="0"/>
              <a:t>Web services can communicate through </a:t>
            </a:r>
            <a:r>
              <a:rPr lang="en-IN" dirty="0">
                <a:highlight>
                  <a:srgbClr val="FFFF00"/>
                </a:highlight>
              </a:rPr>
              <a:t>SOAP protocol (uses http transport protocol – messages are not blocked by firewalls) </a:t>
            </a:r>
            <a:r>
              <a:rPr lang="en-IN" dirty="0"/>
              <a:t>for exchanging information between them. </a:t>
            </a:r>
          </a:p>
          <a:p>
            <a:pPr marL="285750" indent="-285750">
              <a:buFont typeface="Arial" panose="020B0604020202020204" pitchFamily="34" charset="0"/>
              <a:buChar char="•"/>
            </a:pPr>
            <a:r>
              <a:rPr lang="en-IN" dirty="0"/>
              <a:t>It is an </a:t>
            </a:r>
            <a:r>
              <a:rPr lang="en-IN" dirty="0">
                <a:highlight>
                  <a:srgbClr val="00FF00"/>
                </a:highlight>
              </a:rPr>
              <a:t>xml</a:t>
            </a:r>
            <a:r>
              <a:rPr lang="en-IN" dirty="0"/>
              <a:t> based standard.</a:t>
            </a:r>
          </a:p>
          <a:p>
            <a:pPr marL="285750" indent="-285750">
              <a:buFont typeface="Arial" panose="020B0604020202020204" pitchFamily="34" charset="0"/>
              <a:buChar char="•"/>
            </a:pPr>
            <a:r>
              <a:rPr lang="en-IN" dirty="0"/>
              <a:t>SOAP – Simple Object Access Protocol (it is an xml document)</a:t>
            </a:r>
          </a:p>
          <a:p>
            <a:pPr marL="285750" indent="-285750">
              <a:buFont typeface="Arial" panose="020B0604020202020204" pitchFamily="34" charset="0"/>
              <a:buChar char="•"/>
            </a:pPr>
            <a:r>
              <a:rPr lang="en-IN" dirty="0"/>
              <a:t>Protocol – set of standards recommended by w3c </a:t>
            </a:r>
          </a:p>
          <a:p>
            <a:pPr marL="285750" indent="-285750">
              <a:buFont typeface="Arial" panose="020B0604020202020204" pitchFamily="34" charset="0"/>
              <a:buChar char="•"/>
            </a:pPr>
            <a:r>
              <a:rPr lang="en-IN" b="1" dirty="0"/>
              <a:t>Together (SOAP Protocol</a:t>
            </a:r>
            <a:r>
              <a:rPr lang="en-IN" dirty="0"/>
              <a:t>) – it is an xml based document which follows some standards in sending a </a:t>
            </a:r>
            <a:r>
              <a:rPr lang="en-IN" dirty="0">
                <a:highlight>
                  <a:srgbClr val="FFFF00"/>
                </a:highlight>
              </a:rPr>
              <a:t>request /Message </a:t>
            </a:r>
            <a:r>
              <a:rPr lang="en-IN" dirty="0"/>
              <a:t>to the web service </a:t>
            </a:r>
          </a:p>
          <a:p>
            <a:pPr marL="285750" indent="-285750">
              <a:buFont typeface="Arial" panose="020B0604020202020204" pitchFamily="34" charset="0"/>
              <a:buChar char="•"/>
            </a:pPr>
            <a:r>
              <a:rPr lang="en-IN" dirty="0"/>
              <a:t>It also uses protocols like </a:t>
            </a:r>
            <a:r>
              <a:rPr lang="en-IN" dirty="0">
                <a:highlight>
                  <a:srgbClr val="00FF00"/>
                </a:highlight>
              </a:rPr>
              <a:t>SMTP and FTP</a:t>
            </a:r>
          </a:p>
          <a:p>
            <a:pPr marL="285750" indent="-285750">
              <a:buFont typeface="Arial" panose="020B0604020202020204" pitchFamily="34" charset="0"/>
              <a:buChar char="•"/>
            </a:pPr>
            <a:endParaRPr lang="en-IN" dirty="0"/>
          </a:p>
          <a:p>
            <a:r>
              <a:rPr lang="en-IN" b="1" dirty="0"/>
              <a:t>SOAP Message Structure:</a:t>
            </a:r>
          </a:p>
          <a:p>
            <a:r>
              <a:rPr lang="en-IN" b="1" dirty="0"/>
              <a:t>Envelope </a:t>
            </a:r>
            <a:r>
              <a:rPr lang="en-IN" dirty="0"/>
              <a:t>– it is a root element and it mandatory for soap message. Whole message will be embedded in envelope</a:t>
            </a:r>
          </a:p>
          <a:p>
            <a:r>
              <a:rPr lang="en-IN" dirty="0"/>
              <a:t>&lt;Envelope&gt;&lt;/Envelope&gt;</a:t>
            </a:r>
          </a:p>
          <a:p>
            <a:r>
              <a:rPr lang="en-IN" b="1" dirty="0"/>
              <a:t>Header- </a:t>
            </a:r>
            <a:r>
              <a:rPr lang="en-IN" dirty="0"/>
              <a:t>it is optional but very useful in Webservice extensions.</a:t>
            </a:r>
          </a:p>
          <a:p>
            <a:r>
              <a:rPr lang="en-IN" b="1" dirty="0"/>
              <a:t>Body – </a:t>
            </a:r>
            <a:r>
              <a:rPr lang="en-IN" dirty="0"/>
              <a:t>it is mandatory which contains application related data and it must be inside an envelope</a:t>
            </a:r>
          </a:p>
          <a:p>
            <a:r>
              <a:rPr lang="en-IN" b="1" dirty="0"/>
              <a:t>Fault – </a:t>
            </a:r>
            <a:r>
              <a:rPr lang="en-IN" dirty="0"/>
              <a:t>if you find any errors in response then the fault message is displayed in the body of the soap message</a:t>
            </a:r>
          </a:p>
          <a:p>
            <a:endParaRPr lang="en-IN" dirty="0"/>
          </a:p>
          <a:p>
            <a:endParaRPr lang="en-IN"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76245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57B34-F82F-4A44-A383-29C838C972C2}"/>
              </a:ext>
            </a:extLst>
          </p:cNvPr>
          <p:cNvSpPr txBox="1"/>
          <p:nvPr/>
        </p:nvSpPr>
        <p:spPr>
          <a:xfrm>
            <a:off x="1147665" y="979713"/>
            <a:ext cx="9955763" cy="5632311"/>
          </a:xfrm>
          <a:prstGeom prst="rect">
            <a:avLst/>
          </a:prstGeom>
          <a:noFill/>
        </p:spPr>
        <p:txBody>
          <a:bodyPr wrap="square" rtlCol="0">
            <a:spAutoFit/>
          </a:bodyPr>
          <a:lstStyle/>
          <a:p>
            <a:endParaRPr lang="en-IN" dirty="0"/>
          </a:p>
          <a:p>
            <a:r>
              <a:rPr lang="en-IN" dirty="0"/>
              <a:t>2. </a:t>
            </a:r>
            <a:r>
              <a:rPr lang="en-IN" b="1" dirty="0"/>
              <a:t>For getting the property – </a:t>
            </a:r>
            <a:r>
              <a:rPr lang="en-IN" dirty="0" err="1"/>
              <a:t>context.getProperty</a:t>
            </a:r>
            <a:r>
              <a:rPr lang="en-IN" dirty="0"/>
              <a:t>(“Name”)</a:t>
            </a:r>
          </a:p>
          <a:p>
            <a:endParaRPr lang="en-IN" dirty="0"/>
          </a:p>
          <a:p>
            <a:pPr marL="285750" indent="-285750">
              <a:buFont typeface="Arial" panose="020B0604020202020204" pitchFamily="34" charset="0"/>
              <a:buChar char="•"/>
            </a:pPr>
            <a:r>
              <a:rPr lang="en-IN" dirty="0"/>
              <a:t>We can access </a:t>
            </a:r>
            <a:r>
              <a:rPr lang="en-IN" b="1" dirty="0"/>
              <a:t>custom properties </a:t>
            </a:r>
            <a:r>
              <a:rPr lang="en-IN" dirty="0"/>
              <a:t>also</a:t>
            </a:r>
          </a:p>
          <a:p>
            <a:r>
              <a:rPr lang="en-IN" dirty="0"/>
              <a:t>Ex – </a:t>
            </a:r>
            <a:r>
              <a:rPr lang="en-IN" dirty="0" err="1"/>
              <a:t>context.expand</a:t>
            </a:r>
            <a:r>
              <a:rPr lang="en-IN" dirty="0"/>
              <a:t>(‘${#</a:t>
            </a:r>
            <a:r>
              <a:rPr lang="en-IN" dirty="0" err="1"/>
              <a:t>TestCase#Name</a:t>
            </a:r>
            <a:r>
              <a:rPr lang="en-IN" dirty="0"/>
              <a:t>}’)</a:t>
            </a:r>
          </a:p>
          <a:p>
            <a:endParaRPr lang="en-IN" dirty="0"/>
          </a:p>
          <a:p>
            <a:r>
              <a:rPr lang="en-IN" b="1" dirty="0"/>
              <a:t>Expand: </a:t>
            </a:r>
            <a:r>
              <a:rPr lang="en-IN" dirty="0"/>
              <a:t>it is used to access the elements</a:t>
            </a:r>
          </a:p>
          <a:p>
            <a:endParaRPr lang="en-IN" b="1" dirty="0"/>
          </a:p>
          <a:p>
            <a:pPr marL="285750" indent="-285750">
              <a:buFont typeface="Arial" panose="020B0604020202020204" pitchFamily="34" charset="0"/>
              <a:buChar char="•"/>
            </a:pPr>
            <a:r>
              <a:rPr lang="en-IN" dirty="0"/>
              <a:t>We can take response and request also.</a:t>
            </a:r>
          </a:p>
          <a:p>
            <a:pPr marL="285750" indent="-285750">
              <a:buFont typeface="Arial" panose="020B0604020202020204" pitchFamily="34" charset="0"/>
              <a:buChar char="•"/>
            </a:pPr>
            <a:r>
              <a:rPr lang="en-IN" dirty="0"/>
              <a:t>Ex – def response = </a:t>
            </a:r>
            <a:r>
              <a:rPr lang="en-IN" dirty="0" err="1"/>
              <a:t>context.expand</a:t>
            </a:r>
            <a:r>
              <a:rPr lang="en-IN" dirty="0"/>
              <a:t>(‘${</a:t>
            </a:r>
            <a:r>
              <a:rPr lang="en-IN" dirty="0" err="1"/>
              <a:t>NameOfRequest#response</a:t>
            </a:r>
            <a:r>
              <a:rPr lang="en-IN" dirty="0"/>
              <a:t>}’)</a:t>
            </a:r>
          </a:p>
          <a:p>
            <a:pPr marL="285750" indent="-285750">
              <a:buFont typeface="Arial" panose="020B0604020202020204" pitchFamily="34" charset="0"/>
              <a:buChar char="•"/>
            </a:pPr>
            <a:r>
              <a:rPr lang="en-IN" dirty="0"/>
              <a:t>Here </a:t>
            </a:r>
            <a:r>
              <a:rPr lang="en-IN" b="1" dirty="0"/>
              <a:t>def – </a:t>
            </a:r>
            <a:r>
              <a:rPr lang="en-IN" dirty="0"/>
              <a:t>it acts like a variable</a:t>
            </a:r>
          </a:p>
          <a:p>
            <a:endParaRPr lang="en-IN" dirty="0"/>
          </a:p>
          <a:p>
            <a:r>
              <a:rPr lang="en-IN" b="1" dirty="0" err="1">
                <a:highlight>
                  <a:srgbClr val="FFFF00"/>
                </a:highlight>
              </a:rPr>
              <a:t>TestRunner</a:t>
            </a:r>
            <a:r>
              <a:rPr lang="en-IN" b="1" dirty="0">
                <a:highlight>
                  <a:srgbClr val="FFFF00"/>
                </a:highlight>
              </a:rPr>
              <a:t>:</a:t>
            </a:r>
          </a:p>
          <a:p>
            <a:pPr marL="342900" indent="-342900">
              <a:buAutoNum type="arabicPeriod"/>
            </a:pPr>
            <a:r>
              <a:rPr lang="en-IN" dirty="0"/>
              <a:t>Scope will be in the project level that is we can grab the custom properties, property transfer from project, test suite</a:t>
            </a:r>
          </a:p>
          <a:p>
            <a:pPr marL="342900" indent="-342900">
              <a:buAutoNum type="arabicPeriod"/>
            </a:pPr>
            <a:r>
              <a:rPr lang="en-IN" dirty="0"/>
              <a:t>We can set the properties at the run time( custom properties tab in test suite/test case and project level)</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US" dirty="0"/>
          </a:p>
        </p:txBody>
      </p:sp>
    </p:spTree>
    <p:extLst>
      <p:ext uri="{BB962C8B-B14F-4D97-AF65-F5344CB8AC3E}">
        <p14:creationId xmlns:p14="http://schemas.microsoft.com/office/powerpoint/2010/main" val="327415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4F3F79-5F2C-4C27-86F7-6613D73FE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5" y="201151"/>
            <a:ext cx="12170195" cy="5410669"/>
          </a:xfrm>
          <a:prstGeom prst="rect">
            <a:avLst/>
          </a:prstGeom>
        </p:spPr>
      </p:pic>
    </p:spTree>
    <p:extLst>
      <p:ext uri="{BB962C8B-B14F-4D97-AF65-F5344CB8AC3E}">
        <p14:creationId xmlns:p14="http://schemas.microsoft.com/office/powerpoint/2010/main" val="379702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6E7F0-E20C-4A52-BF06-42D1AD3F7CC8}"/>
              </a:ext>
            </a:extLst>
          </p:cNvPr>
          <p:cNvSpPr txBox="1"/>
          <p:nvPr/>
        </p:nvSpPr>
        <p:spPr>
          <a:xfrm>
            <a:off x="4077478" y="149290"/>
            <a:ext cx="2970685" cy="369332"/>
          </a:xfrm>
          <a:prstGeom prst="rect">
            <a:avLst/>
          </a:prstGeom>
          <a:noFill/>
        </p:spPr>
        <p:txBody>
          <a:bodyPr wrap="none" rtlCol="0">
            <a:spAutoFit/>
          </a:bodyPr>
          <a:lstStyle/>
          <a:p>
            <a:r>
              <a:rPr lang="en-IN" b="1" dirty="0"/>
              <a:t>Exercise on groovy script</a:t>
            </a:r>
            <a:endParaRPr lang="en-US" b="1" dirty="0"/>
          </a:p>
        </p:txBody>
      </p:sp>
      <p:sp>
        <p:nvSpPr>
          <p:cNvPr id="4" name="TextBox 3">
            <a:extLst>
              <a:ext uri="{FF2B5EF4-FFF2-40B4-BE49-F238E27FC236}">
                <a16:creationId xmlns:a16="http://schemas.microsoft.com/office/drawing/2014/main" id="{19BD27FF-1660-4EF4-91C1-224AA105D34C}"/>
              </a:ext>
            </a:extLst>
          </p:cNvPr>
          <p:cNvSpPr txBox="1"/>
          <p:nvPr/>
        </p:nvSpPr>
        <p:spPr>
          <a:xfrm>
            <a:off x="634481" y="914401"/>
            <a:ext cx="10767527" cy="5078313"/>
          </a:xfrm>
          <a:prstGeom prst="rect">
            <a:avLst/>
          </a:prstGeom>
          <a:noFill/>
        </p:spPr>
        <p:txBody>
          <a:bodyPr wrap="square" rtlCol="0">
            <a:spAutoFit/>
          </a:bodyPr>
          <a:lstStyle/>
          <a:p>
            <a:r>
              <a:rPr lang="en-IN" dirty="0"/>
              <a:t>def response = </a:t>
            </a:r>
            <a:r>
              <a:rPr lang="en-IN" dirty="0" err="1"/>
              <a:t>context.expand</a:t>
            </a:r>
            <a:r>
              <a:rPr lang="en-IN" dirty="0"/>
              <a:t>(‘${</a:t>
            </a:r>
            <a:r>
              <a:rPr lang="en-IN" dirty="0" err="1"/>
              <a:t>Get#response</a:t>
            </a:r>
            <a:r>
              <a:rPr lang="en-IN" dirty="0"/>
              <a:t>}’)</a:t>
            </a:r>
          </a:p>
          <a:p>
            <a:endParaRPr lang="en-IN" b="1" dirty="0"/>
          </a:p>
          <a:p>
            <a:r>
              <a:rPr lang="en-IN" b="1" dirty="0"/>
              <a:t>Task-1</a:t>
            </a:r>
            <a:r>
              <a:rPr lang="en-IN" dirty="0"/>
              <a:t> : get the hold of response</a:t>
            </a:r>
          </a:p>
          <a:p>
            <a:r>
              <a:rPr lang="en-IN" dirty="0">
                <a:highlight>
                  <a:srgbClr val="FFFF00"/>
                </a:highlight>
              </a:rPr>
              <a:t>Import </a:t>
            </a:r>
            <a:r>
              <a:rPr lang="en-IN" dirty="0" err="1">
                <a:highlight>
                  <a:srgbClr val="FFFF00"/>
                </a:highlight>
              </a:rPr>
              <a:t>com.eviware.soapui.support.XmlHolder</a:t>
            </a:r>
            <a:endParaRPr lang="en-IN" dirty="0">
              <a:highlight>
                <a:srgbClr val="FFFF00"/>
              </a:highlight>
            </a:endParaRPr>
          </a:p>
          <a:p>
            <a:r>
              <a:rPr lang="en-IN" dirty="0"/>
              <a:t>def xml = new </a:t>
            </a:r>
            <a:r>
              <a:rPr lang="en-IN" dirty="0" err="1"/>
              <a:t>XmlHolder</a:t>
            </a:r>
            <a:r>
              <a:rPr lang="en-IN" dirty="0"/>
              <a:t>(response) </a:t>
            </a:r>
            <a:r>
              <a:rPr lang="en-IN" dirty="0">
                <a:highlight>
                  <a:srgbClr val="FFFF00"/>
                </a:highlight>
              </a:rPr>
              <a:t>// here response is sent as an argument, so that all the nodes will be stored in xml</a:t>
            </a:r>
          </a:p>
          <a:p>
            <a:endParaRPr lang="en-IN" dirty="0">
              <a:highlight>
                <a:srgbClr val="FFFF00"/>
              </a:highlight>
            </a:endParaRPr>
          </a:p>
          <a:p>
            <a:r>
              <a:rPr lang="en-IN" b="1" dirty="0" err="1">
                <a:highlight>
                  <a:srgbClr val="FFFF00"/>
                </a:highlight>
              </a:rPr>
              <a:t>XmlHolder</a:t>
            </a:r>
            <a:r>
              <a:rPr lang="en-IN" b="1" dirty="0">
                <a:highlight>
                  <a:srgbClr val="FFFF00"/>
                </a:highlight>
              </a:rPr>
              <a:t>: </a:t>
            </a:r>
            <a:r>
              <a:rPr lang="en-US" dirty="0">
                <a:highlight>
                  <a:srgbClr val="FFFF00"/>
                </a:highlight>
              </a:rPr>
              <a:t>this package will load the xml which we send as an argument and </a:t>
            </a:r>
            <a:r>
              <a:rPr lang="en-US" dirty="0" err="1">
                <a:highlight>
                  <a:srgbClr val="FFFF00"/>
                </a:highlight>
              </a:rPr>
              <a:t>seperates</a:t>
            </a:r>
            <a:r>
              <a:rPr lang="en-US" dirty="0">
                <a:highlight>
                  <a:srgbClr val="FFFF00"/>
                </a:highlight>
              </a:rPr>
              <a:t> all the nodes. And will store this in one xml variable. So that we can access the desired node that we want.</a:t>
            </a:r>
            <a:endParaRPr lang="en-IN" b="1" dirty="0">
              <a:highlight>
                <a:srgbClr val="FFFF00"/>
              </a:highlight>
            </a:endParaRPr>
          </a:p>
          <a:p>
            <a:endParaRPr lang="en-IN" dirty="0">
              <a:highlight>
                <a:srgbClr val="FFFF00"/>
              </a:highlight>
            </a:endParaRPr>
          </a:p>
          <a:p>
            <a:r>
              <a:rPr lang="en-IN" b="1" dirty="0"/>
              <a:t>Task-2</a:t>
            </a:r>
            <a:r>
              <a:rPr lang="en-IN" dirty="0"/>
              <a:t> : get the desired node value from the response. There are 2 ways of getting the node value</a:t>
            </a:r>
          </a:p>
          <a:p>
            <a:pPr marL="342900" indent="-342900">
              <a:buAutoNum type="arabicPeriod"/>
            </a:pPr>
            <a:r>
              <a:rPr lang="en-IN" dirty="0"/>
              <a:t>def </a:t>
            </a:r>
            <a:r>
              <a:rPr lang="en-IN" dirty="0" err="1"/>
              <a:t>desiredNode</a:t>
            </a:r>
            <a:r>
              <a:rPr lang="en-IN" dirty="0"/>
              <a:t> =  </a:t>
            </a:r>
            <a:r>
              <a:rPr lang="en-IN" dirty="0" err="1"/>
              <a:t>xml.getNodeValue</a:t>
            </a:r>
            <a:r>
              <a:rPr lang="en-IN" dirty="0"/>
              <a:t>(“//</a:t>
            </a:r>
            <a:r>
              <a:rPr lang="en-IN" dirty="0" err="1"/>
              <a:t>m:sName</a:t>
            </a:r>
            <a:r>
              <a:rPr lang="en-IN" dirty="0"/>
              <a:t>”)</a:t>
            </a:r>
          </a:p>
          <a:p>
            <a:r>
              <a:rPr lang="en-IN" dirty="0"/>
              <a:t>2. def </a:t>
            </a:r>
            <a:r>
              <a:rPr lang="en-IN" dirty="0" err="1"/>
              <a:t>desiredNode</a:t>
            </a:r>
            <a:r>
              <a:rPr lang="en-IN" dirty="0"/>
              <a:t> = xml(“//</a:t>
            </a:r>
            <a:r>
              <a:rPr lang="en-IN" dirty="0" err="1"/>
              <a:t>m:sName</a:t>
            </a:r>
            <a:r>
              <a:rPr lang="en-IN" dirty="0"/>
              <a:t>”)</a:t>
            </a:r>
          </a:p>
          <a:p>
            <a:r>
              <a:rPr lang="en-IN" b="1" dirty="0"/>
              <a:t>Task-3</a:t>
            </a:r>
            <a:r>
              <a:rPr lang="en-IN" dirty="0"/>
              <a:t> : get the hold of request</a:t>
            </a:r>
          </a:p>
          <a:p>
            <a:r>
              <a:rPr lang="en-IN" b="1" dirty="0"/>
              <a:t>Task-4</a:t>
            </a:r>
            <a:r>
              <a:rPr lang="en-IN" dirty="0"/>
              <a:t> : put the desired node value in delete</a:t>
            </a:r>
          </a:p>
          <a:p>
            <a:r>
              <a:rPr lang="en-IN" b="1" dirty="0"/>
              <a:t>Task-5</a:t>
            </a:r>
            <a:r>
              <a:rPr lang="en-IN" dirty="0"/>
              <a:t> : update the xml</a:t>
            </a:r>
            <a:endParaRPr lang="en-US" dirty="0"/>
          </a:p>
        </p:txBody>
      </p:sp>
    </p:spTree>
    <p:extLst>
      <p:ext uri="{BB962C8B-B14F-4D97-AF65-F5344CB8AC3E}">
        <p14:creationId xmlns:p14="http://schemas.microsoft.com/office/powerpoint/2010/main" val="2783566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7518E-60B9-428F-89A0-47EF52A073EA}"/>
              </a:ext>
            </a:extLst>
          </p:cNvPr>
          <p:cNvSpPr txBox="1"/>
          <p:nvPr/>
        </p:nvSpPr>
        <p:spPr>
          <a:xfrm>
            <a:off x="434819" y="850180"/>
            <a:ext cx="11083332" cy="5078313"/>
          </a:xfrm>
          <a:prstGeom prst="rect">
            <a:avLst/>
          </a:prstGeom>
          <a:noFill/>
        </p:spPr>
        <p:txBody>
          <a:bodyPr wrap="square" rtlCol="0">
            <a:spAutoFit/>
          </a:bodyPr>
          <a:lstStyle/>
          <a:p>
            <a:r>
              <a:rPr lang="en-IN" dirty="0"/>
              <a:t>Till step-5 we have saved our request in local xml file but in order to update the value to the xml by setting the value dynamically and  run we have use </a:t>
            </a:r>
            <a:r>
              <a:rPr lang="en-IN" dirty="0" err="1"/>
              <a:t>testRunner</a:t>
            </a:r>
            <a:r>
              <a:rPr lang="en-IN" dirty="0"/>
              <a:t> variable. </a:t>
            </a:r>
            <a:r>
              <a:rPr lang="en-IN" dirty="0" err="1"/>
              <a:t>Inorder</a:t>
            </a:r>
            <a:r>
              <a:rPr lang="en-IN" dirty="0"/>
              <a:t> to do that her is the syntax</a:t>
            </a:r>
          </a:p>
          <a:p>
            <a:pPr marL="342900" indent="-342900">
              <a:buAutoNum type="arabicPeriod"/>
            </a:pPr>
            <a:r>
              <a:rPr lang="en-IN" dirty="0"/>
              <a:t>First go to the respective level and in that set your property </a:t>
            </a:r>
          </a:p>
          <a:p>
            <a:r>
              <a:rPr lang="en-IN" dirty="0"/>
              <a:t> </a:t>
            </a:r>
            <a:r>
              <a:rPr lang="en-IN" dirty="0" err="1">
                <a:highlight>
                  <a:srgbClr val="FFFF00"/>
                </a:highlight>
              </a:rPr>
              <a:t>testRunner.testCase.testSteps</a:t>
            </a:r>
            <a:r>
              <a:rPr lang="en-IN" dirty="0">
                <a:highlight>
                  <a:srgbClr val="FFFF00"/>
                </a:highlight>
              </a:rPr>
              <a:t>[“</a:t>
            </a:r>
            <a:r>
              <a:rPr lang="en-IN" dirty="0" err="1">
                <a:highlight>
                  <a:srgbClr val="FFFF00"/>
                </a:highlight>
              </a:rPr>
              <a:t>DeleteEmployee</a:t>
            </a:r>
            <a:r>
              <a:rPr lang="en-IN" dirty="0">
                <a:highlight>
                  <a:srgbClr val="FFFF00"/>
                </a:highlight>
              </a:rPr>
              <a:t>”].</a:t>
            </a:r>
            <a:r>
              <a:rPr lang="en-IN" dirty="0" err="1">
                <a:highlight>
                  <a:srgbClr val="FFFF00"/>
                </a:highlight>
              </a:rPr>
              <a:t>setPropertyValue</a:t>
            </a:r>
            <a:r>
              <a:rPr lang="en-IN" dirty="0">
                <a:highlight>
                  <a:srgbClr val="FFFF00"/>
                </a:highlight>
              </a:rPr>
              <a:t>(“Request”,</a:t>
            </a:r>
            <a:r>
              <a:rPr lang="en-IN" dirty="0" err="1">
                <a:highlight>
                  <a:srgbClr val="FFFF00"/>
                </a:highlight>
              </a:rPr>
              <a:t>dxml</a:t>
            </a:r>
            <a:r>
              <a:rPr lang="en-IN" dirty="0">
                <a:highlight>
                  <a:srgbClr val="FFFF00"/>
                </a:highlight>
              </a:rPr>
              <a:t>)</a:t>
            </a:r>
          </a:p>
          <a:p>
            <a:endParaRPr lang="en-IN" dirty="0">
              <a:highlight>
                <a:srgbClr val="FFFF00"/>
              </a:highlight>
            </a:endParaRPr>
          </a:p>
          <a:p>
            <a:r>
              <a:rPr lang="en-IN" dirty="0"/>
              <a:t>2. Now get the desired level to run</a:t>
            </a:r>
          </a:p>
          <a:p>
            <a:r>
              <a:rPr lang="en-IN" dirty="0">
                <a:highlight>
                  <a:srgbClr val="FFFF00"/>
                </a:highlight>
              </a:rPr>
              <a:t>def </a:t>
            </a:r>
            <a:r>
              <a:rPr lang="en-IN" dirty="0" err="1">
                <a:highlight>
                  <a:srgbClr val="FFFF00"/>
                </a:highlight>
              </a:rPr>
              <a:t>desiredtestStep</a:t>
            </a:r>
            <a:r>
              <a:rPr lang="en-IN" dirty="0">
                <a:highlight>
                  <a:srgbClr val="FFFF00"/>
                </a:highlight>
              </a:rPr>
              <a:t> = </a:t>
            </a:r>
            <a:r>
              <a:rPr lang="en-IN" dirty="0" err="1">
                <a:highlight>
                  <a:srgbClr val="FFFF00"/>
                </a:highlight>
              </a:rPr>
              <a:t>testRunner.testcase.testSteps</a:t>
            </a:r>
            <a:r>
              <a:rPr lang="en-IN" dirty="0">
                <a:highlight>
                  <a:srgbClr val="FFFF00"/>
                </a:highlight>
              </a:rPr>
              <a:t>[“</a:t>
            </a:r>
            <a:r>
              <a:rPr lang="en-IN" dirty="0" err="1">
                <a:highlight>
                  <a:srgbClr val="FFFF00"/>
                </a:highlight>
              </a:rPr>
              <a:t>DeleteEmployee</a:t>
            </a:r>
            <a:r>
              <a:rPr lang="en-IN" dirty="0">
                <a:highlight>
                  <a:srgbClr val="FFFF00"/>
                </a:highlight>
              </a:rPr>
              <a:t>”]</a:t>
            </a:r>
          </a:p>
          <a:p>
            <a:endParaRPr lang="en-IN" dirty="0">
              <a:highlight>
                <a:srgbClr val="FFFF00"/>
              </a:highlight>
            </a:endParaRPr>
          </a:p>
          <a:p>
            <a:r>
              <a:rPr lang="en-IN" dirty="0"/>
              <a:t>3.To run our request from groovy script use run method by passing arguments</a:t>
            </a:r>
          </a:p>
          <a:p>
            <a:r>
              <a:rPr lang="en-IN" dirty="0" err="1">
                <a:highlight>
                  <a:srgbClr val="FFFF00"/>
                </a:highlight>
              </a:rPr>
              <a:t>desiredtestStep.run</a:t>
            </a:r>
            <a:r>
              <a:rPr lang="en-IN" dirty="0">
                <a:highlight>
                  <a:srgbClr val="FFFF00"/>
                </a:highlight>
              </a:rPr>
              <a:t>(</a:t>
            </a:r>
            <a:r>
              <a:rPr lang="en-IN" dirty="0" err="1">
                <a:highlight>
                  <a:srgbClr val="FFFF00"/>
                </a:highlight>
              </a:rPr>
              <a:t>testRunner,context</a:t>
            </a:r>
            <a:r>
              <a:rPr lang="en-IN" dirty="0">
                <a:highlight>
                  <a:srgbClr val="FFFF00"/>
                </a:highlight>
              </a:rPr>
              <a:t>) </a:t>
            </a:r>
          </a:p>
          <a:p>
            <a:endParaRPr lang="en-IN" dirty="0">
              <a:highlight>
                <a:srgbClr val="FFFF00"/>
              </a:highlight>
            </a:endParaRPr>
          </a:p>
          <a:p>
            <a:r>
              <a:rPr lang="en-IN" b="1" dirty="0"/>
              <a:t>Note</a:t>
            </a:r>
            <a:r>
              <a:rPr lang="en-IN" dirty="0"/>
              <a:t> – here if our request is in the same testcase level then we can give context so it searches for the respective request and sometimes if it is in other test suites then we have to get that context and for that we have use </a:t>
            </a:r>
            <a:r>
              <a:rPr lang="en-IN" dirty="0" err="1"/>
              <a:t>WsdlTestRunnerContext</a:t>
            </a:r>
            <a:r>
              <a:rPr lang="en-IN" dirty="0"/>
              <a:t>. So, we have import the package </a:t>
            </a:r>
          </a:p>
          <a:p>
            <a:r>
              <a:rPr lang="en-IN" dirty="0" err="1">
                <a:highlight>
                  <a:srgbClr val="FFFF00"/>
                </a:highlight>
              </a:rPr>
              <a:t>com.eviware.soapui.impl.wsdl.testcase.WsdlTestRunContext</a:t>
            </a:r>
            <a:r>
              <a:rPr lang="en-IN" dirty="0">
                <a:highlight>
                  <a:srgbClr val="FFFF00"/>
                </a:highlight>
              </a:rPr>
              <a:t> </a:t>
            </a:r>
            <a:r>
              <a:rPr lang="en-IN" dirty="0"/>
              <a:t>and give our path as an argument , then it will </a:t>
            </a:r>
            <a:r>
              <a:rPr lang="en-IN" dirty="0" err="1"/>
              <a:t>serach</a:t>
            </a:r>
            <a:r>
              <a:rPr lang="en-IN" dirty="0"/>
              <a:t> in that.</a:t>
            </a:r>
          </a:p>
          <a:p>
            <a:endParaRPr lang="en-IN" dirty="0"/>
          </a:p>
        </p:txBody>
      </p:sp>
    </p:spTree>
    <p:extLst>
      <p:ext uri="{BB962C8B-B14F-4D97-AF65-F5344CB8AC3E}">
        <p14:creationId xmlns:p14="http://schemas.microsoft.com/office/powerpoint/2010/main" val="1322406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22D6E-E987-4231-9C90-4E9486AF7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577"/>
            <a:ext cx="12192000" cy="5491623"/>
          </a:xfrm>
          <a:prstGeom prst="rect">
            <a:avLst/>
          </a:prstGeom>
        </p:spPr>
      </p:pic>
    </p:spTree>
    <p:extLst>
      <p:ext uri="{BB962C8B-B14F-4D97-AF65-F5344CB8AC3E}">
        <p14:creationId xmlns:p14="http://schemas.microsoft.com/office/powerpoint/2010/main" val="3921039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162DE-957B-444A-902C-4DB89C976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265"/>
            <a:ext cx="12192000" cy="5409839"/>
          </a:xfrm>
          <a:prstGeom prst="rect">
            <a:avLst/>
          </a:prstGeom>
        </p:spPr>
      </p:pic>
    </p:spTree>
    <p:extLst>
      <p:ext uri="{BB962C8B-B14F-4D97-AF65-F5344CB8AC3E}">
        <p14:creationId xmlns:p14="http://schemas.microsoft.com/office/powerpoint/2010/main" val="2706539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7ABA7-5538-4D8A-89CA-155CDBF6E86F}"/>
              </a:ext>
            </a:extLst>
          </p:cNvPr>
          <p:cNvSpPr txBox="1"/>
          <p:nvPr/>
        </p:nvSpPr>
        <p:spPr>
          <a:xfrm>
            <a:off x="4538444" y="385894"/>
            <a:ext cx="1872629" cy="369332"/>
          </a:xfrm>
          <a:prstGeom prst="rect">
            <a:avLst/>
          </a:prstGeom>
          <a:noFill/>
        </p:spPr>
        <p:txBody>
          <a:bodyPr wrap="none" rtlCol="0">
            <a:spAutoFit/>
          </a:bodyPr>
          <a:lstStyle/>
          <a:p>
            <a:r>
              <a:rPr lang="en-IN" b="1" dirty="0"/>
              <a:t>Script Assertion</a:t>
            </a:r>
            <a:endParaRPr lang="en-US" b="1" dirty="0"/>
          </a:p>
        </p:txBody>
      </p:sp>
      <p:sp>
        <p:nvSpPr>
          <p:cNvPr id="3" name="TextBox 2">
            <a:extLst>
              <a:ext uri="{FF2B5EF4-FFF2-40B4-BE49-F238E27FC236}">
                <a16:creationId xmlns:a16="http://schemas.microsoft.com/office/drawing/2014/main" id="{75ECE699-B504-46A2-AB5A-97A47903F33A}"/>
              </a:ext>
            </a:extLst>
          </p:cNvPr>
          <p:cNvSpPr txBox="1"/>
          <p:nvPr/>
        </p:nvSpPr>
        <p:spPr>
          <a:xfrm>
            <a:off x="562062" y="947957"/>
            <a:ext cx="11023134" cy="1200329"/>
          </a:xfrm>
          <a:prstGeom prst="rect">
            <a:avLst/>
          </a:prstGeom>
          <a:noFill/>
        </p:spPr>
        <p:txBody>
          <a:bodyPr wrap="square" rtlCol="0">
            <a:spAutoFit/>
          </a:bodyPr>
          <a:lstStyle/>
          <a:p>
            <a:r>
              <a:rPr lang="en-IN" dirty="0"/>
              <a:t>Create a rest project -&gt; in the assertion tab select Script Assertion and now since it is a </a:t>
            </a:r>
            <a:r>
              <a:rPr lang="en-IN" dirty="0" err="1"/>
              <a:t>json</a:t>
            </a:r>
            <a:r>
              <a:rPr lang="en-IN" dirty="0"/>
              <a:t> we have to understand how many nodes it has and it can be done through </a:t>
            </a:r>
            <a:r>
              <a:rPr lang="en-IN" dirty="0" err="1"/>
              <a:t>json</a:t>
            </a:r>
            <a:r>
              <a:rPr lang="en-IN" dirty="0"/>
              <a:t> editor. So here we have 20 arrays that is 20 diff id’s</a:t>
            </a:r>
          </a:p>
          <a:p>
            <a:endParaRPr lang="en-US" dirty="0"/>
          </a:p>
        </p:txBody>
      </p:sp>
      <p:pic>
        <p:nvPicPr>
          <p:cNvPr id="5" name="Picture 4">
            <a:extLst>
              <a:ext uri="{FF2B5EF4-FFF2-40B4-BE49-F238E27FC236}">
                <a16:creationId xmlns:a16="http://schemas.microsoft.com/office/drawing/2014/main" id="{3EB4F3EF-FD87-4688-89F0-43669AFC1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2" y="1912690"/>
            <a:ext cx="10914078" cy="4043073"/>
          </a:xfrm>
          <a:prstGeom prst="rect">
            <a:avLst/>
          </a:prstGeom>
        </p:spPr>
      </p:pic>
    </p:spTree>
    <p:extLst>
      <p:ext uri="{BB962C8B-B14F-4D97-AF65-F5344CB8AC3E}">
        <p14:creationId xmlns:p14="http://schemas.microsoft.com/office/powerpoint/2010/main" val="3758437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5D582-508C-4A47-8C61-0DAD2B242186}"/>
              </a:ext>
            </a:extLst>
          </p:cNvPr>
          <p:cNvSpPr txBox="1"/>
          <p:nvPr/>
        </p:nvSpPr>
        <p:spPr>
          <a:xfrm>
            <a:off x="4932727" y="2466363"/>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8F500E14-2776-4774-90A4-6477102F488C}"/>
              </a:ext>
            </a:extLst>
          </p:cNvPr>
          <p:cNvSpPr txBox="1"/>
          <p:nvPr/>
        </p:nvSpPr>
        <p:spPr>
          <a:xfrm>
            <a:off x="687897" y="394283"/>
            <a:ext cx="11346376" cy="1477328"/>
          </a:xfrm>
          <a:prstGeom prst="rect">
            <a:avLst/>
          </a:prstGeom>
          <a:noFill/>
        </p:spPr>
        <p:txBody>
          <a:bodyPr wrap="none" rtlCol="0">
            <a:spAutoFit/>
          </a:bodyPr>
          <a:lstStyle/>
          <a:p>
            <a:r>
              <a:rPr lang="en-IN" dirty="0"/>
              <a:t>Now, first in order to get the response – import </a:t>
            </a:r>
            <a:r>
              <a:rPr lang="en-IN" dirty="0" err="1"/>
              <a:t>groovy.json.JsonSlurper</a:t>
            </a:r>
            <a:endParaRPr lang="en-IN" dirty="0"/>
          </a:p>
          <a:p>
            <a:pPr marL="342900" indent="-342900">
              <a:buAutoNum type="arabicPeriod"/>
            </a:pPr>
            <a:r>
              <a:rPr lang="en-IN" dirty="0"/>
              <a:t>we have to use </a:t>
            </a:r>
            <a:r>
              <a:rPr lang="en-IN" dirty="0" err="1"/>
              <a:t>messageExchange</a:t>
            </a:r>
            <a:r>
              <a:rPr lang="en-IN" dirty="0"/>
              <a:t> variable </a:t>
            </a:r>
          </a:p>
          <a:p>
            <a:pPr marL="342900" indent="-342900">
              <a:buAutoNum type="arabicPeriod"/>
            </a:pPr>
            <a:r>
              <a:rPr lang="en-IN" dirty="0"/>
              <a:t>To parse response we have to use </a:t>
            </a:r>
            <a:r>
              <a:rPr lang="en-IN" dirty="0" err="1"/>
              <a:t>JsonSlurper</a:t>
            </a:r>
            <a:r>
              <a:rPr lang="en-IN" dirty="0"/>
              <a:t>. Since </a:t>
            </a:r>
            <a:r>
              <a:rPr lang="en-IN" dirty="0" err="1"/>
              <a:t>json</a:t>
            </a:r>
            <a:r>
              <a:rPr lang="en-IN" dirty="0"/>
              <a:t> is an object notation we have to use “.”</a:t>
            </a:r>
          </a:p>
          <a:p>
            <a:pPr marL="342900" indent="-342900">
              <a:buAutoNum type="arabicPeriod"/>
            </a:pPr>
            <a:r>
              <a:rPr lang="en-IN" dirty="0"/>
              <a:t>For getting the value from the response we have to traverse and below is the code</a:t>
            </a:r>
          </a:p>
          <a:p>
            <a:endParaRPr lang="en-US" dirty="0"/>
          </a:p>
        </p:txBody>
      </p:sp>
      <p:pic>
        <p:nvPicPr>
          <p:cNvPr id="5" name="Picture 4">
            <a:extLst>
              <a:ext uri="{FF2B5EF4-FFF2-40B4-BE49-F238E27FC236}">
                <a16:creationId xmlns:a16="http://schemas.microsoft.com/office/drawing/2014/main" id="{8EAB3EF5-54D6-4F6D-ACF8-1C743A928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81" y="1795244"/>
            <a:ext cx="10268275" cy="4035106"/>
          </a:xfrm>
          <a:prstGeom prst="rect">
            <a:avLst/>
          </a:prstGeom>
        </p:spPr>
      </p:pic>
    </p:spTree>
    <p:extLst>
      <p:ext uri="{BB962C8B-B14F-4D97-AF65-F5344CB8AC3E}">
        <p14:creationId xmlns:p14="http://schemas.microsoft.com/office/powerpoint/2010/main" val="2848430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075FE-CD9E-41B5-B550-11911FD35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901" y="924139"/>
            <a:ext cx="6138825" cy="5143946"/>
          </a:xfrm>
          <a:prstGeom prst="rect">
            <a:avLst/>
          </a:prstGeom>
        </p:spPr>
      </p:pic>
      <p:sp>
        <p:nvSpPr>
          <p:cNvPr id="4" name="TextBox 3">
            <a:extLst>
              <a:ext uri="{FF2B5EF4-FFF2-40B4-BE49-F238E27FC236}">
                <a16:creationId xmlns:a16="http://schemas.microsoft.com/office/drawing/2014/main" id="{BF4A1E6A-79DB-48E7-999B-346F33E55D76}"/>
              </a:ext>
            </a:extLst>
          </p:cNvPr>
          <p:cNvSpPr txBox="1"/>
          <p:nvPr/>
        </p:nvSpPr>
        <p:spPr>
          <a:xfrm>
            <a:off x="511728" y="1107347"/>
            <a:ext cx="5201175" cy="2308324"/>
          </a:xfrm>
          <a:prstGeom prst="rect">
            <a:avLst/>
          </a:prstGeom>
          <a:noFill/>
        </p:spPr>
        <p:txBody>
          <a:bodyPr wrap="square" rtlCol="0">
            <a:spAutoFit/>
          </a:bodyPr>
          <a:lstStyle/>
          <a:p>
            <a:r>
              <a:rPr lang="en-IN" dirty="0"/>
              <a:t>In order to compare the responses we have to Traverse with the help of context and we can get the value in the custom properties. So, now we can compare using assert (actual and expected Values)</a:t>
            </a:r>
          </a:p>
          <a:p>
            <a:endParaRPr lang="en-IN" dirty="0"/>
          </a:p>
          <a:p>
            <a:r>
              <a:rPr lang="en-IN" dirty="0">
                <a:highlight>
                  <a:srgbClr val="FFFF00"/>
                </a:highlight>
              </a:rPr>
              <a:t>Here </a:t>
            </a:r>
            <a:r>
              <a:rPr lang="en-IN" dirty="0" err="1">
                <a:highlight>
                  <a:srgbClr val="FFFF00"/>
                </a:highlight>
              </a:rPr>
              <a:t>json</a:t>
            </a:r>
            <a:r>
              <a:rPr lang="en-IN" dirty="0">
                <a:highlight>
                  <a:srgbClr val="FFFF00"/>
                </a:highlight>
              </a:rPr>
              <a:t> is like a main object so we can directly give </a:t>
            </a:r>
            <a:r>
              <a:rPr lang="en-IN" dirty="0" err="1">
                <a:highlight>
                  <a:srgbClr val="FFFF00"/>
                </a:highlight>
              </a:rPr>
              <a:t>Json.status</a:t>
            </a:r>
            <a:endParaRPr lang="en-US" dirty="0">
              <a:highlight>
                <a:srgbClr val="FFFF00"/>
              </a:highlight>
            </a:endParaRPr>
          </a:p>
        </p:txBody>
      </p:sp>
    </p:spTree>
    <p:extLst>
      <p:ext uri="{BB962C8B-B14F-4D97-AF65-F5344CB8AC3E}">
        <p14:creationId xmlns:p14="http://schemas.microsoft.com/office/powerpoint/2010/main" val="4161629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212C57-377B-4A55-B935-0426E7DC207A}"/>
              </a:ext>
            </a:extLst>
          </p:cNvPr>
          <p:cNvSpPr/>
          <p:nvPr/>
        </p:nvSpPr>
        <p:spPr>
          <a:xfrm>
            <a:off x="673915" y="1146601"/>
            <a:ext cx="10575722" cy="3970318"/>
          </a:xfrm>
          <a:prstGeom prst="rect">
            <a:avLst/>
          </a:prstGeom>
        </p:spPr>
        <p:txBody>
          <a:bodyPr wrap="square">
            <a:spAutoFit/>
          </a:bodyPr>
          <a:lstStyle/>
          <a:p>
            <a:r>
              <a:rPr lang="en-US" b="1" dirty="0"/>
              <a:t>Groovy Scripting:</a:t>
            </a:r>
            <a:endParaRPr lang="en-US" dirty="0"/>
          </a:p>
          <a:p>
            <a:r>
              <a:rPr lang="en-US" dirty="0"/>
              <a:t>1. </a:t>
            </a:r>
            <a:r>
              <a:rPr lang="en-US" dirty="0" err="1"/>
              <a:t>grabing</a:t>
            </a:r>
            <a:r>
              <a:rPr lang="en-US" dirty="0"/>
              <a:t> the response is done in groovy - using </a:t>
            </a:r>
            <a:r>
              <a:rPr lang="en-US" dirty="0" err="1"/>
              <a:t>testRunner</a:t>
            </a:r>
            <a:r>
              <a:rPr lang="en-US" dirty="0"/>
              <a:t> variable </a:t>
            </a:r>
          </a:p>
          <a:p>
            <a:r>
              <a:rPr lang="en-US" dirty="0"/>
              <a:t>2. parsing xml is done using </a:t>
            </a:r>
            <a:r>
              <a:rPr lang="en-US" dirty="0" err="1"/>
              <a:t>XmlHolder</a:t>
            </a:r>
            <a:r>
              <a:rPr lang="en-US" dirty="0"/>
              <a:t> -XML in groovy</a:t>
            </a:r>
          </a:p>
          <a:p>
            <a:r>
              <a:rPr lang="en-IN" dirty="0"/>
              <a:t>3. For getting properties and running your test suite/</a:t>
            </a:r>
            <a:r>
              <a:rPr lang="en-IN" dirty="0" err="1"/>
              <a:t>testStep</a:t>
            </a:r>
            <a:r>
              <a:rPr lang="en-IN" dirty="0"/>
              <a:t>/testcase we have to use </a:t>
            </a:r>
            <a:r>
              <a:rPr lang="en-IN" dirty="0" err="1"/>
              <a:t>testRunner</a:t>
            </a:r>
            <a:r>
              <a:rPr lang="en-IN" dirty="0"/>
              <a:t> – run method an pass as the arguments.</a:t>
            </a:r>
          </a:p>
          <a:p>
            <a:r>
              <a:rPr lang="en-IN" dirty="0"/>
              <a:t>4. </a:t>
            </a:r>
            <a:r>
              <a:rPr lang="en-IN" dirty="0">
                <a:highlight>
                  <a:srgbClr val="FFFF00"/>
                </a:highlight>
              </a:rPr>
              <a:t>When you want to update your </a:t>
            </a:r>
            <a:r>
              <a:rPr lang="en-IN" dirty="0" err="1">
                <a:highlight>
                  <a:srgbClr val="FFFF00"/>
                </a:highlight>
              </a:rPr>
              <a:t>json</a:t>
            </a:r>
            <a:r>
              <a:rPr lang="en-IN" dirty="0">
                <a:highlight>
                  <a:srgbClr val="FFFF00"/>
                </a:highlight>
              </a:rPr>
              <a:t> and xml files (or) to run the test cases you have to use groovy script</a:t>
            </a:r>
            <a:endParaRPr lang="en-US" dirty="0">
              <a:highlight>
                <a:srgbClr val="FFFF00"/>
              </a:highlight>
            </a:endParaRPr>
          </a:p>
          <a:p>
            <a:endParaRPr lang="en-IN" dirty="0"/>
          </a:p>
          <a:p>
            <a:r>
              <a:rPr lang="en-IN" b="1" dirty="0"/>
              <a:t>S</a:t>
            </a:r>
            <a:r>
              <a:rPr lang="en-US" b="1" dirty="0" err="1"/>
              <a:t>criptAssertion</a:t>
            </a:r>
            <a:r>
              <a:rPr lang="en-US" b="1" dirty="0"/>
              <a:t>:</a:t>
            </a:r>
          </a:p>
          <a:p>
            <a:r>
              <a:rPr lang="en-IN" b="1" dirty="0"/>
              <a:t>1</a:t>
            </a:r>
            <a:r>
              <a:rPr lang="en-US" b="1" dirty="0"/>
              <a:t>.</a:t>
            </a:r>
            <a:r>
              <a:rPr lang="en-US" dirty="0"/>
              <a:t> </a:t>
            </a:r>
            <a:r>
              <a:rPr lang="en-US" dirty="0" err="1"/>
              <a:t>grabing</a:t>
            </a:r>
            <a:r>
              <a:rPr lang="en-US" dirty="0"/>
              <a:t> the response is done in </a:t>
            </a:r>
            <a:r>
              <a:rPr lang="en-US" dirty="0" err="1"/>
              <a:t>scriptassertion</a:t>
            </a:r>
            <a:r>
              <a:rPr lang="en-US" dirty="0"/>
              <a:t> – using </a:t>
            </a:r>
            <a:r>
              <a:rPr lang="en-US" dirty="0" err="1"/>
              <a:t>messageExchange</a:t>
            </a:r>
            <a:endParaRPr lang="en-US" dirty="0"/>
          </a:p>
          <a:p>
            <a:r>
              <a:rPr lang="en-US" b="1" dirty="0"/>
              <a:t>2. </a:t>
            </a:r>
            <a:r>
              <a:rPr lang="en-US" dirty="0"/>
              <a:t>parsing </a:t>
            </a:r>
            <a:r>
              <a:rPr lang="en-US" dirty="0" err="1"/>
              <a:t>json</a:t>
            </a:r>
            <a:r>
              <a:rPr lang="en-US" dirty="0"/>
              <a:t> is through JSON – </a:t>
            </a:r>
            <a:r>
              <a:rPr lang="en-US" dirty="0" err="1"/>
              <a:t>JsonSlurpur</a:t>
            </a:r>
            <a:endParaRPr lang="en-US" dirty="0"/>
          </a:p>
          <a:p>
            <a:r>
              <a:rPr lang="en-IN" dirty="0"/>
              <a:t>3</a:t>
            </a:r>
            <a:r>
              <a:rPr lang="en-US" dirty="0"/>
              <a:t>. For running here we have to use normal approach like go to the respective test case and test property and take the value from it.</a:t>
            </a:r>
          </a:p>
          <a:p>
            <a:r>
              <a:rPr lang="en-IN" dirty="0"/>
              <a:t>4</a:t>
            </a:r>
            <a:r>
              <a:rPr lang="en-US" dirty="0"/>
              <a:t>. </a:t>
            </a:r>
            <a:r>
              <a:rPr lang="en-US" dirty="0">
                <a:highlight>
                  <a:srgbClr val="FFFF00"/>
                </a:highlight>
              </a:rPr>
              <a:t>If you want to validate the existing response using assertions you can use </a:t>
            </a:r>
            <a:r>
              <a:rPr lang="en-US" b="1" dirty="0">
                <a:highlight>
                  <a:srgbClr val="FFFF00"/>
                </a:highlight>
              </a:rPr>
              <a:t>script assertion</a:t>
            </a:r>
          </a:p>
        </p:txBody>
      </p:sp>
      <p:sp>
        <p:nvSpPr>
          <p:cNvPr id="3" name="TextBox 2">
            <a:extLst>
              <a:ext uri="{FF2B5EF4-FFF2-40B4-BE49-F238E27FC236}">
                <a16:creationId xmlns:a16="http://schemas.microsoft.com/office/drawing/2014/main" id="{69C1F323-893E-4593-AA2D-AEC7FE6004DE}"/>
              </a:ext>
            </a:extLst>
          </p:cNvPr>
          <p:cNvSpPr txBox="1"/>
          <p:nvPr/>
        </p:nvSpPr>
        <p:spPr>
          <a:xfrm>
            <a:off x="4896373" y="444617"/>
            <a:ext cx="1285929" cy="369332"/>
          </a:xfrm>
          <a:prstGeom prst="rect">
            <a:avLst/>
          </a:prstGeom>
          <a:noFill/>
        </p:spPr>
        <p:txBody>
          <a:bodyPr wrap="none" rtlCol="0">
            <a:spAutoFit/>
          </a:bodyPr>
          <a:lstStyle/>
          <a:p>
            <a:r>
              <a:rPr lang="en-IN" b="1" dirty="0"/>
              <a:t>Important</a:t>
            </a:r>
            <a:endParaRPr lang="en-US" b="1" dirty="0"/>
          </a:p>
        </p:txBody>
      </p:sp>
    </p:spTree>
    <p:extLst>
      <p:ext uri="{BB962C8B-B14F-4D97-AF65-F5344CB8AC3E}">
        <p14:creationId xmlns:p14="http://schemas.microsoft.com/office/powerpoint/2010/main" val="412395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54D0-8467-4923-BC34-0AE4816BDB08}"/>
              </a:ext>
            </a:extLst>
          </p:cNvPr>
          <p:cNvSpPr>
            <a:spLocks noGrp="1"/>
          </p:cNvSpPr>
          <p:nvPr>
            <p:ph type="title"/>
          </p:nvPr>
        </p:nvSpPr>
        <p:spPr>
          <a:xfrm>
            <a:off x="943657" y="94908"/>
            <a:ext cx="9603275" cy="455598"/>
          </a:xfrm>
        </p:spPr>
        <p:txBody>
          <a:bodyPr>
            <a:normAutofit fontScale="90000"/>
          </a:bodyPr>
          <a:lstStyle/>
          <a:p>
            <a:pPr algn="ctr"/>
            <a:r>
              <a:rPr lang="en-IN" dirty="0"/>
              <a:t>REST ARCHITECTURE</a:t>
            </a:r>
            <a:endParaRPr lang="en-US" dirty="0"/>
          </a:p>
        </p:txBody>
      </p:sp>
      <p:sp>
        <p:nvSpPr>
          <p:cNvPr id="4" name="TextBox 3">
            <a:extLst>
              <a:ext uri="{FF2B5EF4-FFF2-40B4-BE49-F238E27FC236}">
                <a16:creationId xmlns:a16="http://schemas.microsoft.com/office/drawing/2014/main" id="{51DC807A-5E82-4463-A672-BA21FB1E76D1}"/>
              </a:ext>
            </a:extLst>
          </p:cNvPr>
          <p:cNvSpPr txBox="1"/>
          <p:nvPr/>
        </p:nvSpPr>
        <p:spPr>
          <a:xfrm>
            <a:off x="289316" y="985277"/>
            <a:ext cx="11757276" cy="3416320"/>
          </a:xfrm>
          <a:prstGeom prst="rect">
            <a:avLst/>
          </a:prstGeom>
          <a:noFill/>
        </p:spPr>
        <p:txBody>
          <a:bodyPr wrap="square" rtlCol="0">
            <a:spAutoFit/>
          </a:bodyPr>
          <a:lstStyle/>
          <a:p>
            <a:r>
              <a:rPr lang="en-IN" b="1" dirty="0"/>
              <a:t>REST (Representational State transfer) : </a:t>
            </a:r>
            <a:r>
              <a:rPr lang="en-IN" dirty="0"/>
              <a:t>It is an architecture which runs over </a:t>
            </a:r>
            <a:r>
              <a:rPr lang="en-IN" b="1" dirty="0">
                <a:highlight>
                  <a:srgbClr val="FFFF00"/>
                </a:highlight>
              </a:rPr>
              <a:t>HTTP</a:t>
            </a:r>
            <a:r>
              <a:rPr lang="en-IN" dirty="0"/>
              <a:t>.</a:t>
            </a:r>
          </a:p>
          <a:p>
            <a:r>
              <a:rPr lang="en-IN" dirty="0"/>
              <a:t>It uses simple </a:t>
            </a:r>
            <a:r>
              <a:rPr lang="en-IN" dirty="0">
                <a:highlight>
                  <a:srgbClr val="FFFF00"/>
                </a:highlight>
              </a:rPr>
              <a:t>URI = base </a:t>
            </a:r>
            <a:r>
              <a:rPr lang="en-IN" dirty="0" err="1">
                <a:highlight>
                  <a:srgbClr val="FFFF00"/>
                </a:highlight>
              </a:rPr>
              <a:t>URL+resources+parameters</a:t>
            </a:r>
            <a:r>
              <a:rPr lang="en-IN" dirty="0"/>
              <a:t> (resources and parameters are separated by ?)</a:t>
            </a:r>
            <a:r>
              <a:rPr lang="en-IN" dirty="0">
                <a:highlight>
                  <a:srgbClr val="FFFF00"/>
                </a:highlight>
              </a:rPr>
              <a:t> </a:t>
            </a:r>
            <a:r>
              <a:rPr lang="en-IN" b="1" dirty="0"/>
              <a:t>  </a:t>
            </a:r>
          </a:p>
          <a:p>
            <a:pPr marL="285750" indent="-285750">
              <a:buFont typeface="Arial" panose="020B0604020202020204" pitchFamily="34" charset="0"/>
              <a:buChar char="•"/>
            </a:pPr>
            <a:r>
              <a:rPr lang="en-US" dirty="0"/>
              <a:t>Unlike SOAP, RESTFUL applications uses </a:t>
            </a:r>
            <a:r>
              <a:rPr lang="en-US" b="1" dirty="0"/>
              <a:t>HTTP</a:t>
            </a:r>
            <a:r>
              <a:rPr lang="en-US" dirty="0"/>
              <a:t> build in headers to carry meta-information.</a:t>
            </a:r>
            <a:endParaRPr lang="en-US" b="1" dirty="0"/>
          </a:p>
          <a:p>
            <a:pPr marL="285750" indent="-285750">
              <a:buFont typeface="Arial" panose="020B0604020202020204" pitchFamily="34" charset="0"/>
              <a:buChar char="•"/>
            </a:pPr>
            <a:r>
              <a:rPr lang="en-IN" dirty="0"/>
              <a:t>I</a:t>
            </a:r>
            <a:r>
              <a:rPr lang="en-US" dirty="0"/>
              <a:t>t uses 4 http methods like </a:t>
            </a:r>
            <a:r>
              <a:rPr lang="en-US" dirty="0">
                <a:highlight>
                  <a:srgbClr val="00FF00"/>
                </a:highlight>
              </a:rPr>
              <a:t>POST, GET, PUT, DELETE</a:t>
            </a:r>
          </a:p>
          <a:p>
            <a:pPr marL="285750" indent="-285750">
              <a:buFont typeface="Arial" panose="020B0604020202020204" pitchFamily="34" charset="0"/>
              <a:buChar char="•"/>
            </a:pPr>
            <a:r>
              <a:rPr lang="en-IN" b="1" dirty="0"/>
              <a:t>GET – </a:t>
            </a:r>
            <a:r>
              <a:rPr lang="en-IN" dirty="0"/>
              <a:t>will get the information from the server (no effect to data)</a:t>
            </a:r>
          </a:p>
          <a:p>
            <a:pPr marL="285750" indent="-285750">
              <a:buFont typeface="Arial" panose="020B0604020202020204" pitchFamily="34" charset="0"/>
              <a:buChar char="•"/>
            </a:pPr>
            <a:r>
              <a:rPr lang="en-IN" b="1" dirty="0"/>
              <a:t>POST- </a:t>
            </a:r>
            <a:r>
              <a:rPr lang="en-IN" dirty="0"/>
              <a:t>will send some data to server( file upload and filling the details) it will store in the server. We  have to send the data in the form of a body.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PUT- </a:t>
            </a:r>
            <a:r>
              <a:rPr lang="en-IN" dirty="0"/>
              <a:t>update</a:t>
            </a:r>
          </a:p>
          <a:p>
            <a:pPr marL="285750" indent="-285750">
              <a:buFont typeface="Arial" panose="020B0604020202020204" pitchFamily="34" charset="0"/>
              <a:buChar char="•"/>
            </a:pPr>
            <a:r>
              <a:rPr lang="en-IN" b="1" dirty="0"/>
              <a:t>DELETE- </a:t>
            </a:r>
            <a:r>
              <a:rPr lang="en-IN" dirty="0"/>
              <a:t>delete the user data</a:t>
            </a:r>
            <a:endParaRPr lang="en-US" dirty="0"/>
          </a:p>
          <a:p>
            <a:pPr marL="285750" indent="-285750">
              <a:buFont typeface="Arial" panose="020B0604020202020204" pitchFamily="34" charset="0"/>
              <a:buChar char="•"/>
            </a:pPr>
            <a:r>
              <a:rPr lang="en-US" dirty="0"/>
              <a:t>Rest API supports both XML and JSON format.</a:t>
            </a:r>
          </a:p>
          <a:p>
            <a:pPr marL="285750" indent="-285750">
              <a:buFont typeface="Arial" panose="020B0604020202020204" pitchFamily="34" charset="0"/>
              <a:buChar char="•"/>
            </a:pPr>
            <a:r>
              <a:rPr lang="en-US" dirty="0"/>
              <a:t>It is usually preferred for MOBILE and web apps as it makes app work faster and smoother</a:t>
            </a:r>
          </a:p>
        </p:txBody>
      </p:sp>
    </p:spTree>
    <p:extLst>
      <p:ext uri="{BB962C8B-B14F-4D97-AF65-F5344CB8AC3E}">
        <p14:creationId xmlns:p14="http://schemas.microsoft.com/office/powerpoint/2010/main" val="220080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47380-831A-4D42-A464-902A04236E4D}"/>
              </a:ext>
            </a:extLst>
          </p:cNvPr>
          <p:cNvSpPr txBox="1"/>
          <p:nvPr/>
        </p:nvSpPr>
        <p:spPr>
          <a:xfrm>
            <a:off x="4683968" y="335902"/>
            <a:ext cx="2137124" cy="369332"/>
          </a:xfrm>
          <a:prstGeom prst="rect">
            <a:avLst/>
          </a:prstGeom>
          <a:noFill/>
        </p:spPr>
        <p:txBody>
          <a:bodyPr wrap="none" rtlCol="0">
            <a:spAutoFit/>
          </a:bodyPr>
          <a:lstStyle/>
          <a:p>
            <a:r>
              <a:rPr lang="en-IN" b="1" dirty="0"/>
              <a:t>Mocking services</a:t>
            </a:r>
            <a:endParaRPr lang="en-US" b="1" dirty="0"/>
          </a:p>
        </p:txBody>
      </p:sp>
      <p:sp>
        <p:nvSpPr>
          <p:cNvPr id="3" name="TextBox 2">
            <a:extLst>
              <a:ext uri="{FF2B5EF4-FFF2-40B4-BE49-F238E27FC236}">
                <a16:creationId xmlns:a16="http://schemas.microsoft.com/office/drawing/2014/main" id="{76E77A9E-A05B-46BE-8278-DE19C1791F9B}"/>
              </a:ext>
            </a:extLst>
          </p:cNvPr>
          <p:cNvSpPr txBox="1"/>
          <p:nvPr/>
        </p:nvSpPr>
        <p:spPr>
          <a:xfrm>
            <a:off x="475862" y="970384"/>
            <a:ext cx="11504644" cy="5632311"/>
          </a:xfrm>
          <a:prstGeom prst="rect">
            <a:avLst/>
          </a:prstGeom>
          <a:noFill/>
        </p:spPr>
        <p:txBody>
          <a:bodyPr wrap="square" rtlCol="0">
            <a:spAutoFit/>
          </a:bodyPr>
          <a:lstStyle/>
          <a:p>
            <a:pPr marL="285750" indent="-285750">
              <a:buFont typeface="Arial" panose="020B0604020202020204" pitchFamily="34" charset="0"/>
              <a:buChar char="•"/>
            </a:pPr>
            <a:r>
              <a:rPr lang="en-IN" dirty="0"/>
              <a:t>Virtualization or simulation of web services is called </a:t>
            </a:r>
            <a:r>
              <a:rPr lang="en-IN" b="1" dirty="0"/>
              <a:t>mocking</a:t>
            </a:r>
            <a:r>
              <a:rPr lang="en-IN" dirty="0"/>
              <a:t>, that means even though the web service is not implemented completely we will use that once we invoke the WSDL file for testing. So, when the actual web service is ready we will take that.</a:t>
            </a:r>
          </a:p>
          <a:p>
            <a:pPr marL="285750" indent="-285750">
              <a:buFont typeface="Arial" panose="020B0604020202020204" pitchFamily="34" charset="0"/>
              <a:buChar char="•"/>
            </a:pPr>
            <a:endParaRPr lang="en-IN" dirty="0"/>
          </a:p>
          <a:p>
            <a:r>
              <a:rPr lang="en-IN" b="1" dirty="0"/>
              <a:t>Example</a:t>
            </a:r>
            <a:r>
              <a:rPr lang="en-IN" dirty="0"/>
              <a:t>: x(request) sends -&gt; y(response) and based on y’s response x will interact with Z (end to end communication). So, here y is not implemented properly, but x and z are 100% implemented. So, without y they x and z cannot communicate each other. So in this case we will mock y (creating dummy webservice) and will take the data from it and conduct end to end testing and once it is implemented completely we will use it again. </a:t>
            </a:r>
          </a:p>
          <a:p>
            <a:endParaRPr lang="en-IN" dirty="0"/>
          </a:p>
          <a:p>
            <a:pPr marL="285750" indent="-285750">
              <a:buFont typeface="Arial" panose="020B0604020202020204" pitchFamily="34" charset="0"/>
              <a:buChar char="•"/>
            </a:pPr>
            <a:r>
              <a:rPr lang="en-IN" b="1" dirty="0"/>
              <a:t>Mocking</a:t>
            </a:r>
            <a:r>
              <a:rPr lang="en-IN" dirty="0"/>
              <a:t> can be useful because of the following things:</a:t>
            </a:r>
          </a:p>
          <a:p>
            <a:pPr marL="285750" indent="-285750">
              <a:buFont typeface="Arial" panose="020B0604020202020204" pitchFamily="34" charset="0"/>
              <a:buChar char="•"/>
            </a:pPr>
            <a:endParaRPr lang="en-IN" dirty="0"/>
          </a:p>
          <a:p>
            <a:pPr marL="342900" indent="-342900">
              <a:buAutoNum type="arabicPeriod"/>
            </a:pPr>
            <a:r>
              <a:rPr lang="en-IN" dirty="0"/>
              <a:t>Especially in </a:t>
            </a:r>
            <a:r>
              <a:rPr lang="en-IN" b="1" dirty="0"/>
              <a:t>Regression testing – </a:t>
            </a:r>
            <a:r>
              <a:rPr lang="en-IN" dirty="0"/>
              <a:t>it is not always practical to call webservice every time because it may cause performance issues.</a:t>
            </a:r>
          </a:p>
          <a:p>
            <a:pPr marL="342900" indent="-342900">
              <a:buAutoNum type="arabicPeriod"/>
            </a:pPr>
            <a:r>
              <a:rPr lang="en-IN" dirty="0"/>
              <a:t>Web services are the integration of </a:t>
            </a:r>
            <a:r>
              <a:rPr lang="en-IN" b="1" dirty="0"/>
              <a:t>Heterogeneous (different) </a:t>
            </a:r>
            <a:r>
              <a:rPr lang="en-IN" dirty="0"/>
              <a:t>applications of SOA. So, one web service may connect to different web service which is outside of your organization.</a:t>
            </a:r>
          </a:p>
          <a:p>
            <a:pPr marL="342900" indent="-342900">
              <a:buAutoNum type="arabicPeriod"/>
            </a:pPr>
            <a:r>
              <a:rPr lang="en-IN" dirty="0"/>
              <a:t>Services are blocked by </a:t>
            </a:r>
            <a:r>
              <a:rPr lang="en-IN" b="1" dirty="0"/>
              <a:t>firewalls</a:t>
            </a:r>
          </a:p>
          <a:p>
            <a:pPr marL="342900" indent="-342900">
              <a:buAutoNum type="arabicPeriod"/>
            </a:pPr>
            <a:endParaRPr lang="en-IN" dirty="0"/>
          </a:p>
          <a:p>
            <a:pPr marL="342900" indent="-342900">
              <a:buAutoNum type="arabicPeriod"/>
            </a:pPr>
            <a:endParaRPr lang="en-IN" dirty="0"/>
          </a:p>
          <a:p>
            <a:r>
              <a:rPr lang="en-IN" dirty="0"/>
              <a:t> </a:t>
            </a:r>
            <a:endParaRPr lang="en-US" dirty="0"/>
          </a:p>
        </p:txBody>
      </p:sp>
    </p:spTree>
    <p:extLst>
      <p:ext uri="{BB962C8B-B14F-4D97-AF65-F5344CB8AC3E}">
        <p14:creationId xmlns:p14="http://schemas.microsoft.com/office/powerpoint/2010/main" val="859258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ED556-E5D6-433D-9B2B-920B0C67B88E}"/>
              </a:ext>
            </a:extLst>
          </p:cNvPr>
          <p:cNvSpPr txBox="1"/>
          <p:nvPr/>
        </p:nvSpPr>
        <p:spPr>
          <a:xfrm>
            <a:off x="4491614" y="150725"/>
            <a:ext cx="1882247" cy="369332"/>
          </a:xfrm>
          <a:prstGeom prst="rect">
            <a:avLst/>
          </a:prstGeom>
          <a:noFill/>
        </p:spPr>
        <p:txBody>
          <a:bodyPr wrap="none" rtlCol="0">
            <a:spAutoFit/>
          </a:bodyPr>
          <a:lstStyle/>
          <a:p>
            <a:r>
              <a:rPr lang="en-IN" b="1" dirty="0"/>
              <a:t>Security Testing</a:t>
            </a:r>
            <a:endParaRPr lang="en-US" b="1" dirty="0"/>
          </a:p>
        </p:txBody>
      </p:sp>
      <p:pic>
        <p:nvPicPr>
          <p:cNvPr id="4" name="Picture 3">
            <a:extLst>
              <a:ext uri="{FF2B5EF4-FFF2-40B4-BE49-F238E27FC236}">
                <a16:creationId xmlns:a16="http://schemas.microsoft.com/office/drawing/2014/main" id="{2AE32A79-E424-4A7E-A9FD-B2CCFB30A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31" y="1232868"/>
            <a:ext cx="5001045" cy="4412362"/>
          </a:xfrm>
          <a:prstGeom prst="rect">
            <a:avLst/>
          </a:prstGeom>
        </p:spPr>
      </p:pic>
      <p:sp>
        <p:nvSpPr>
          <p:cNvPr id="5" name="TextBox 4">
            <a:extLst>
              <a:ext uri="{FF2B5EF4-FFF2-40B4-BE49-F238E27FC236}">
                <a16:creationId xmlns:a16="http://schemas.microsoft.com/office/drawing/2014/main" id="{8ECC5879-F31D-4DAB-A660-13B66C362026}"/>
              </a:ext>
            </a:extLst>
          </p:cNvPr>
          <p:cNvSpPr txBox="1"/>
          <p:nvPr/>
        </p:nvSpPr>
        <p:spPr>
          <a:xfrm>
            <a:off x="6290269" y="1406769"/>
            <a:ext cx="5024176" cy="3970318"/>
          </a:xfrm>
          <a:prstGeom prst="rect">
            <a:avLst/>
          </a:prstGeom>
          <a:noFill/>
        </p:spPr>
        <p:txBody>
          <a:bodyPr wrap="square" rtlCol="0">
            <a:spAutoFit/>
          </a:bodyPr>
          <a:lstStyle/>
          <a:p>
            <a:pPr marL="285750" indent="-285750">
              <a:buFont typeface="Arial" panose="020B0604020202020204" pitchFamily="34" charset="0"/>
              <a:buChar char="•"/>
            </a:pPr>
            <a:r>
              <a:rPr lang="en-IN" dirty="0"/>
              <a:t>These are diff types of security threats which we have to check</a:t>
            </a:r>
          </a:p>
          <a:p>
            <a:endParaRPr lang="en-IN" b="1" dirty="0"/>
          </a:p>
          <a:p>
            <a:r>
              <a:rPr lang="en-IN" b="1" dirty="0"/>
              <a:t>SQL Injection:</a:t>
            </a:r>
          </a:p>
          <a:p>
            <a:pPr marL="285750" indent="-285750">
              <a:buFont typeface="Arial" panose="020B0604020202020204" pitchFamily="34" charset="0"/>
              <a:buChar char="•"/>
            </a:pPr>
            <a:r>
              <a:rPr lang="en-IN" dirty="0"/>
              <a:t>Make sure that all the SQL queries written by developer are not leaked (that is by including special characters and symbols by hackers) </a:t>
            </a:r>
          </a:p>
          <a:p>
            <a:pPr marL="285750" indent="-285750">
              <a:buFont typeface="Arial" panose="020B0604020202020204" pitchFamily="34" charset="0"/>
              <a:buChar char="•"/>
            </a:pPr>
            <a:r>
              <a:rPr lang="en-IN" dirty="0"/>
              <a:t>So, as a tester we have to make sure no leakage is present in web application or webservice or not.</a:t>
            </a:r>
          </a:p>
          <a:p>
            <a:r>
              <a:rPr lang="en-IN" b="1" dirty="0" err="1"/>
              <a:t>Xpath</a:t>
            </a:r>
            <a:r>
              <a:rPr lang="en-IN" b="1" dirty="0"/>
              <a:t> Injection:</a:t>
            </a:r>
          </a:p>
          <a:p>
            <a:pPr marL="285750" indent="-285750">
              <a:buFont typeface="Arial" panose="020B0604020202020204" pitchFamily="34" charset="0"/>
              <a:buChar char="•"/>
            </a:pPr>
            <a:r>
              <a:rPr lang="en-IN" dirty="0"/>
              <a:t>Make sure that your XML structure is not leaked</a:t>
            </a:r>
            <a:endParaRPr lang="en-US" dirty="0"/>
          </a:p>
        </p:txBody>
      </p:sp>
    </p:spTree>
    <p:extLst>
      <p:ext uri="{BB962C8B-B14F-4D97-AF65-F5344CB8AC3E}">
        <p14:creationId xmlns:p14="http://schemas.microsoft.com/office/powerpoint/2010/main" val="1805097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6D6B2-D6F2-46AF-BCEE-6568948D47B7}"/>
              </a:ext>
            </a:extLst>
          </p:cNvPr>
          <p:cNvSpPr txBox="1"/>
          <p:nvPr/>
        </p:nvSpPr>
        <p:spPr>
          <a:xfrm>
            <a:off x="482321" y="622998"/>
            <a:ext cx="11254154" cy="2585323"/>
          </a:xfrm>
          <a:prstGeom prst="rect">
            <a:avLst/>
          </a:prstGeom>
          <a:noFill/>
        </p:spPr>
        <p:txBody>
          <a:bodyPr wrap="square" rtlCol="0">
            <a:spAutoFit/>
          </a:bodyPr>
          <a:lstStyle/>
          <a:p>
            <a:r>
              <a:rPr lang="en-IN" b="1" dirty="0"/>
              <a:t>Fuzzy Scan:</a:t>
            </a:r>
          </a:p>
          <a:p>
            <a:pPr marL="285750" indent="-285750">
              <a:buFont typeface="Arial" panose="020B0604020202020204" pitchFamily="34" charset="0"/>
              <a:buChar char="•"/>
            </a:pPr>
            <a:r>
              <a:rPr lang="en-IN" dirty="0"/>
              <a:t>If hacker doesn’t know any username and password then he may try some random data permutations and combinations to guess the credentials. So, in order to avoid this we have to keep secure authentications (after 3 unsuccessful attempts it should fail to login)</a:t>
            </a:r>
          </a:p>
          <a:p>
            <a:r>
              <a:rPr lang="en-IN" b="1" dirty="0"/>
              <a:t>Invalid types:</a:t>
            </a:r>
          </a:p>
          <a:p>
            <a:r>
              <a:rPr lang="en-IN" dirty="0"/>
              <a:t>Make sure the format is not leaked</a:t>
            </a:r>
          </a:p>
          <a:p>
            <a:endParaRPr lang="en-IN" b="1" dirty="0"/>
          </a:p>
          <a:p>
            <a:r>
              <a:rPr lang="en-IN" b="1" dirty="0"/>
              <a:t>Boundary Scan:</a:t>
            </a:r>
          </a:p>
          <a:p>
            <a:r>
              <a:rPr lang="en-IN" dirty="0"/>
              <a:t>Make sure that the hacker shouldn’t know the Limit of the password like say 5letters</a:t>
            </a:r>
            <a:endParaRPr lang="en-US" dirty="0"/>
          </a:p>
        </p:txBody>
      </p:sp>
    </p:spTree>
    <p:extLst>
      <p:ext uri="{BB962C8B-B14F-4D97-AF65-F5344CB8AC3E}">
        <p14:creationId xmlns:p14="http://schemas.microsoft.com/office/powerpoint/2010/main" val="1822057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DBF05-EA96-4380-AEF1-F5E4BB6D00B1}"/>
              </a:ext>
            </a:extLst>
          </p:cNvPr>
          <p:cNvSpPr txBox="1"/>
          <p:nvPr/>
        </p:nvSpPr>
        <p:spPr>
          <a:xfrm>
            <a:off x="553673" y="503339"/>
            <a:ext cx="2018501" cy="369332"/>
          </a:xfrm>
          <a:prstGeom prst="rect">
            <a:avLst/>
          </a:prstGeom>
          <a:noFill/>
        </p:spPr>
        <p:txBody>
          <a:bodyPr wrap="none" rtlCol="0">
            <a:spAutoFit/>
          </a:bodyPr>
          <a:lstStyle/>
          <a:p>
            <a:r>
              <a:rPr lang="en-IN" b="1" dirty="0"/>
              <a:t>Implementation:</a:t>
            </a:r>
            <a:endParaRPr lang="en-US" b="1" dirty="0"/>
          </a:p>
        </p:txBody>
      </p:sp>
      <p:sp>
        <p:nvSpPr>
          <p:cNvPr id="3" name="TextBox 2">
            <a:extLst>
              <a:ext uri="{FF2B5EF4-FFF2-40B4-BE49-F238E27FC236}">
                <a16:creationId xmlns:a16="http://schemas.microsoft.com/office/drawing/2014/main" id="{A121A9AB-422E-43D2-B3AF-F35F064C64D8}"/>
              </a:ext>
            </a:extLst>
          </p:cNvPr>
          <p:cNvSpPr txBox="1"/>
          <p:nvPr/>
        </p:nvSpPr>
        <p:spPr>
          <a:xfrm>
            <a:off x="469783" y="872671"/>
            <a:ext cx="8207696" cy="646331"/>
          </a:xfrm>
          <a:prstGeom prst="rect">
            <a:avLst/>
          </a:prstGeom>
          <a:noFill/>
        </p:spPr>
        <p:txBody>
          <a:bodyPr wrap="none" rtlCol="0">
            <a:spAutoFit/>
          </a:bodyPr>
          <a:lstStyle/>
          <a:p>
            <a:r>
              <a:rPr lang="en-IN" b="1" dirty="0"/>
              <a:t>Step-1</a:t>
            </a:r>
            <a:r>
              <a:rPr lang="en-IN" dirty="0"/>
              <a:t>: create a soap project -&gt; create test suite, test case and test step</a:t>
            </a:r>
          </a:p>
          <a:p>
            <a:r>
              <a:rPr lang="en-IN" b="1" dirty="0"/>
              <a:t>Step-2</a:t>
            </a:r>
            <a:r>
              <a:rPr lang="en-IN" dirty="0"/>
              <a:t>: right click on security test step and click new security test</a:t>
            </a:r>
            <a:endParaRPr lang="en-US" dirty="0"/>
          </a:p>
        </p:txBody>
      </p:sp>
      <p:pic>
        <p:nvPicPr>
          <p:cNvPr id="5" name="Picture 4">
            <a:extLst>
              <a:ext uri="{FF2B5EF4-FFF2-40B4-BE49-F238E27FC236}">
                <a16:creationId xmlns:a16="http://schemas.microsoft.com/office/drawing/2014/main" id="{F3675DBA-3C28-4470-B789-031F6965B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93" y="1519002"/>
            <a:ext cx="10796631" cy="4541694"/>
          </a:xfrm>
          <a:prstGeom prst="rect">
            <a:avLst/>
          </a:prstGeom>
        </p:spPr>
      </p:pic>
    </p:spTree>
    <p:extLst>
      <p:ext uri="{BB962C8B-B14F-4D97-AF65-F5344CB8AC3E}">
        <p14:creationId xmlns:p14="http://schemas.microsoft.com/office/powerpoint/2010/main" val="1946681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4BEF3-90EA-466F-9694-A7B57168F1EA}"/>
              </a:ext>
            </a:extLst>
          </p:cNvPr>
          <p:cNvSpPr txBox="1"/>
          <p:nvPr/>
        </p:nvSpPr>
        <p:spPr>
          <a:xfrm>
            <a:off x="3853543" y="270588"/>
            <a:ext cx="3246402" cy="369332"/>
          </a:xfrm>
          <a:prstGeom prst="rect">
            <a:avLst/>
          </a:prstGeom>
          <a:noFill/>
        </p:spPr>
        <p:txBody>
          <a:bodyPr wrap="none" rtlCol="0">
            <a:spAutoFit/>
          </a:bodyPr>
          <a:lstStyle/>
          <a:p>
            <a:r>
              <a:rPr lang="en-IN" b="1" dirty="0"/>
              <a:t>Database testing in soap UI</a:t>
            </a:r>
            <a:endParaRPr lang="en-US" b="1" dirty="0"/>
          </a:p>
        </p:txBody>
      </p:sp>
      <p:sp>
        <p:nvSpPr>
          <p:cNvPr id="3" name="TextBox 2">
            <a:extLst>
              <a:ext uri="{FF2B5EF4-FFF2-40B4-BE49-F238E27FC236}">
                <a16:creationId xmlns:a16="http://schemas.microsoft.com/office/drawing/2014/main" id="{90019FC2-30B8-471C-8096-646A59548E5D}"/>
              </a:ext>
            </a:extLst>
          </p:cNvPr>
          <p:cNvSpPr txBox="1"/>
          <p:nvPr/>
        </p:nvSpPr>
        <p:spPr>
          <a:xfrm>
            <a:off x="270589" y="639920"/>
            <a:ext cx="11620489" cy="4801314"/>
          </a:xfrm>
          <a:prstGeom prst="rect">
            <a:avLst/>
          </a:prstGeom>
          <a:noFill/>
        </p:spPr>
        <p:txBody>
          <a:bodyPr wrap="none" rtlCol="0">
            <a:spAutoFit/>
          </a:bodyPr>
          <a:lstStyle/>
          <a:p>
            <a:r>
              <a:rPr lang="en-IN" b="1" dirty="0"/>
              <a:t>Scenario:</a:t>
            </a:r>
            <a:r>
              <a:rPr lang="en-IN" dirty="0"/>
              <a:t> when we want to send a request by taking data from database to another webservice and </a:t>
            </a:r>
          </a:p>
          <a:p>
            <a:r>
              <a:rPr lang="en-IN" dirty="0"/>
              <a:t>checking the response by using assertions to validate the actual and expected values.</a:t>
            </a:r>
          </a:p>
          <a:p>
            <a:r>
              <a:rPr lang="en-IN" b="1" dirty="0"/>
              <a:t>Connecting to server:</a:t>
            </a:r>
          </a:p>
          <a:p>
            <a:r>
              <a:rPr lang="en-IN" dirty="0"/>
              <a:t>1. First, download my </a:t>
            </a:r>
            <a:r>
              <a:rPr lang="en-IN" dirty="0" err="1"/>
              <a:t>sql</a:t>
            </a:r>
            <a:r>
              <a:rPr lang="en-IN" dirty="0"/>
              <a:t> and now go to program files and copy this path</a:t>
            </a:r>
          </a:p>
          <a:p>
            <a:r>
              <a:rPr lang="en-US" dirty="0"/>
              <a:t>    </a:t>
            </a:r>
            <a:r>
              <a:rPr lang="en-US" dirty="0">
                <a:highlight>
                  <a:srgbClr val="FFFF00"/>
                </a:highlight>
              </a:rPr>
              <a:t>C:\Program Files\MySQL\MySQL Server 5.7\bin</a:t>
            </a:r>
            <a:r>
              <a:rPr lang="en-US" dirty="0"/>
              <a:t> and paste it in command prompt</a:t>
            </a:r>
          </a:p>
          <a:p>
            <a:r>
              <a:rPr lang="en-IN" dirty="0"/>
              <a:t>2. Now, for  the connection -provide username and </a:t>
            </a:r>
            <a:r>
              <a:rPr lang="en-IN" dirty="0" err="1"/>
              <a:t>pwsd</a:t>
            </a:r>
            <a:r>
              <a:rPr lang="en-IN" dirty="0"/>
              <a:t> then run this command after that</a:t>
            </a:r>
          </a:p>
          <a:p>
            <a:r>
              <a:rPr lang="en-IN" dirty="0"/>
              <a:t>   </a:t>
            </a:r>
            <a:r>
              <a:rPr lang="en-IN" dirty="0" err="1">
                <a:highlight>
                  <a:srgbClr val="FFFF00"/>
                </a:highlight>
              </a:rPr>
              <a:t>mysql</a:t>
            </a:r>
            <a:r>
              <a:rPr lang="en-IN" dirty="0">
                <a:highlight>
                  <a:srgbClr val="FFFF00"/>
                </a:highlight>
              </a:rPr>
              <a:t> –h localhost –u root –p </a:t>
            </a:r>
            <a:r>
              <a:rPr lang="en-IN" dirty="0"/>
              <a:t>(here –h is localhost, -u is username and –p is password) – for windows 7</a:t>
            </a:r>
          </a:p>
          <a:p>
            <a:r>
              <a:rPr lang="en-IN" dirty="0"/>
              <a:t>  </a:t>
            </a:r>
            <a:r>
              <a:rPr lang="en-IN" dirty="0">
                <a:highlight>
                  <a:srgbClr val="FFFF00"/>
                </a:highlight>
              </a:rPr>
              <a:t> </a:t>
            </a:r>
            <a:r>
              <a:rPr lang="en-IN" dirty="0" err="1">
                <a:highlight>
                  <a:srgbClr val="FFFF00"/>
                </a:highlight>
              </a:rPr>
              <a:t>mysql</a:t>
            </a:r>
            <a:r>
              <a:rPr lang="en-IN" dirty="0">
                <a:highlight>
                  <a:srgbClr val="FFFF00"/>
                </a:highlight>
              </a:rPr>
              <a:t> –u root –p </a:t>
            </a:r>
            <a:r>
              <a:rPr lang="en-IN" dirty="0"/>
              <a:t>(-for windows 10) </a:t>
            </a:r>
          </a:p>
          <a:p>
            <a:r>
              <a:rPr lang="en-IN" dirty="0"/>
              <a:t>After that you will be prompted to enter </a:t>
            </a:r>
            <a:r>
              <a:rPr lang="en-IN" dirty="0" err="1"/>
              <a:t>pswd</a:t>
            </a:r>
            <a:r>
              <a:rPr lang="en-IN" dirty="0"/>
              <a:t>, so now we are running on local host</a:t>
            </a:r>
          </a:p>
          <a:p>
            <a:r>
              <a:rPr lang="en-IN" b="1" dirty="0"/>
              <a:t>Database Creation:</a:t>
            </a:r>
          </a:p>
          <a:p>
            <a:r>
              <a:rPr lang="en-IN" dirty="0"/>
              <a:t> Now create a database by running this command</a:t>
            </a:r>
          </a:p>
          <a:p>
            <a:r>
              <a:rPr lang="en-IN" dirty="0">
                <a:highlight>
                  <a:srgbClr val="FFFF00"/>
                </a:highlight>
              </a:rPr>
              <a:t>Create database SOAPUI; </a:t>
            </a:r>
          </a:p>
          <a:p>
            <a:r>
              <a:rPr lang="en-IN" dirty="0"/>
              <a:t>Now </a:t>
            </a:r>
            <a:r>
              <a:rPr lang="en-IN" dirty="0" err="1"/>
              <a:t>inorder</a:t>
            </a:r>
            <a:r>
              <a:rPr lang="en-IN" dirty="0"/>
              <a:t> to use a particular database we have to run the command </a:t>
            </a:r>
            <a:r>
              <a:rPr lang="en-IN" dirty="0">
                <a:highlight>
                  <a:srgbClr val="FFFF00"/>
                </a:highlight>
              </a:rPr>
              <a:t>use database name;</a:t>
            </a:r>
          </a:p>
          <a:p>
            <a:r>
              <a:rPr lang="en-IN" b="1" dirty="0"/>
              <a:t>Creating table and inserting values:</a:t>
            </a:r>
          </a:p>
          <a:p>
            <a:r>
              <a:rPr lang="en-IN" dirty="0"/>
              <a:t>Run this command – create table Training;</a:t>
            </a:r>
          </a:p>
          <a:p>
            <a:r>
              <a:rPr lang="en-IN" dirty="0"/>
              <a:t>Run this command – insert into Training values();</a:t>
            </a:r>
          </a:p>
          <a:p>
            <a:endParaRPr lang="en-US" b="1" dirty="0"/>
          </a:p>
        </p:txBody>
      </p:sp>
    </p:spTree>
    <p:extLst>
      <p:ext uri="{BB962C8B-B14F-4D97-AF65-F5344CB8AC3E}">
        <p14:creationId xmlns:p14="http://schemas.microsoft.com/office/powerpoint/2010/main" val="185155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EA90E-59BF-4BFB-8706-12A1DB820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89" y="139672"/>
            <a:ext cx="10885750" cy="3909814"/>
          </a:xfrm>
          <a:prstGeom prst="rect">
            <a:avLst/>
          </a:prstGeom>
        </p:spPr>
      </p:pic>
      <p:pic>
        <p:nvPicPr>
          <p:cNvPr id="5" name="Picture 4">
            <a:extLst>
              <a:ext uri="{FF2B5EF4-FFF2-40B4-BE49-F238E27FC236}">
                <a16:creationId xmlns:a16="http://schemas.microsoft.com/office/drawing/2014/main" id="{CA561B20-A218-47AB-838C-CFD126D94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89" y="4245429"/>
            <a:ext cx="3477244" cy="1576872"/>
          </a:xfrm>
          <a:prstGeom prst="rect">
            <a:avLst/>
          </a:prstGeom>
        </p:spPr>
      </p:pic>
      <p:pic>
        <p:nvPicPr>
          <p:cNvPr id="7" name="Picture 6">
            <a:extLst>
              <a:ext uri="{FF2B5EF4-FFF2-40B4-BE49-F238E27FC236}">
                <a16:creationId xmlns:a16="http://schemas.microsoft.com/office/drawing/2014/main" id="{83EE8D54-2B7D-4C06-B3D7-23CCD1C4C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520" y="4245429"/>
            <a:ext cx="7125317" cy="1576872"/>
          </a:xfrm>
          <a:prstGeom prst="rect">
            <a:avLst/>
          </a:prstGeom>
        </p:spPr>
      </p:pic>
    </p:spTree>
    <p:extLst>
      <p:ext uri="{BB962C8B-B14F-4D97-AF65-F5344CB8AC3E}">
        <p14:creationId xmlns:p14="http://schemas.microsoft.com/office/powerpoint/2010/main" val="3344699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D6E8B-5FBE-4CCF-A20E-1B7447EC9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48" y="266006"/>
            <a:ext cx="10923785" cy="5323031"/>
          </a:xfrm>
          <a:prstGeom prst="rect">
            <a:avLst/>
          </a:prstGeom>
        </p:spPr>
      </p:pic>
    </p:spTree>
    <p:extLst>
      <p:ext uri="{BB962C8B-B14F-4D97-AF65-F5344CB8AC3E}">
        <p14:creationId xmlns:p14="http://schemas.microsoft.com/office/powerpoint/2010/main" val="3978961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F71C6-B625-4953-8E6C-EAB1982BAE65}"/>
              </a:ext>
            </a:extLst>
          </p:cNvPr>
          <p:cNvSpPr txBox="1"/>
          <p:nvPr/>
        </p:nvSpPr>
        <p:spPr>
          <a:xfrm>
            <a:off x="363894" y="345233"/>
            <a:ext cx="11963531" cy="369332"/>
          </a:xfrm>
          <a:prstGeom prst="rect">
            <a:avLst/>
          </a:prstGeom>
          <a:noFill/>
        </p:spPr>
        <p:txBody>
          <a:bodyPr wrap="none" rtlCol="0">
            <a:spAutoFit/>
          </a:bodyPr>
          <a:lstStyle/>
          <a:p>
            <a:r>
              <a:rPr lang="en-IN" dirty="0"/>
              <a:t>Now, for testing </a:t>
            </a:r>
            <a:r>
              <a:rPr lang="en-IN" dirty="0" err="1"/>
              <a:t>soapui</a:t>
            </a:r>
            <a:r>
              <a:rPr lang="en-IN" dirty="0"/>
              <a:t> we have to create a soap project without </a:t>
            </a:r>
            <a:r>
              <a:rPr lang="en-IN" dirty="0" err="1"/>
              <a:t>wsdl</a:t>
            </a:r>
            <a:r>
              <a:rPr lang="en-IN" dirty="0"/>
              <a:t> file and add step as JDBC request. </a:t>
            </a:r>
            <a:endParaRPr lang="en-US" dirty="0"/>
          </a:p>
        </p:txBody>
      </p:sp>
      <p:pic>
        <p:nvPicPr>
          <p:cNvPr id="4" name="Picture 3">
            <a:extLst>
              <a:ext uri="{FF2B5EF4-FFF2-40B4-BE49-F238E27FC236}">
                <a16:creationId xmlns:a16="http://schemas.microsoft.com/office/drawing/2014/main" id="{E6EE6C80-C3C4-4777-A32B-DEC434D02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53" y="845194"/>
            <a:ext cx="7765453" cy="4519052"/>
          </a:xfrm>
          <a:prstGeom prst="rect">
            <a:avLst/>
          </a:prstGeom>
        </p:spPr>
      </p:pic>
    </p:spTree>
    <p:extLst>
      <p:ext uri="{BB962C8B-B14F-4D97-AF65-F5344CB8AC3E}">
        <p14:creationId xmlns:p14="http://schemas.microsoft.com/office/powerpoint/2010/main" val="1454497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A8AC52-632E-49A5-AF28-5AFB18CE0C19}"/>
              </a:ext>
            </a:extLst>
          </p:cNvPr>
          <p:cNvSpPr txBox="1"/>
          <p:nvPr/>
        </p:nvSpPr>
        <p:spPr>
          <a:xfrm>
            <a:off x="408992" y="205468"/>
            <a:ext cx="11875367" cy="1477328"/>
          </a:xfrm>
          <a:prstGeom prst="rect">
            <a:avLst/>
          </a:prstGeom>
          <a:noFill/>
        </p:spPr>
        <p:txBody>
          <a:bodyPr wrap="none" rtlCol="0">
            <a:spAutoFit/>
          </a:bodyPr>
          <a:lstStyle/>
          <a:p>
            <a:r>
              <a:rPr lang="en-IN" dirty="0"/>
              <a:t>Now we have to get connection from the database for that we have to mention the following things like</a:t>
            </a:r>
          </a:p>
          <a:p>
            <a:pPr marL="342900" indent="-342900">
              <a:buAutoNum type="arabicPeriod"/>
            </a:pPr>
            <a:r>
              <a:rPr lang="en-IN" dirty="0"/>
              <a:t>Download </a:t>
            </a:r>
            <a:r>
              <a:rPr lang="en-IN" dirty="0" err="1"/>
              <a:t>mysql</a:t>
            </a:r>
            <a:r>
              <a:rPr lang="en-IN" dirty="0"/>
              <a:t> </a:t>
            </a:r>
            <a:r>
              <a:rPr lang="en-IN" dirty="0" err="1"/>
              <a:t>jdbc</a:t>
            </a:r>
            <a:r>
              <a:rPr lang="en-IN" dirty="0"/>
              <a:t> jar file which is </a:t>
            </a:r>
            <a:r>
              <a:rPr lang="en-IN" dirty="0" err="1">
                <a:highlight>
                  <a:srgbClr val="FFFF00"/>
                </a:highlight>
              </a:rPr>
              <a:t>com.mysql.jdbc.driver</a:t>
            </a:r>
            <a:r>
              <a:rPr lang="en-IN" dirty="0"/>
              <a:t> because this jar supports as a basic for</a:t>
            </a:r>
          </a:p>
          <a:p>
            <a:r>
              <a:rPr lang="en-IN" dirty="0"/>
              <a:t>      executing our queries. We have to paste this jar file like below</a:t>
            </a:r>
          </a:p>
          <a:p>
            <a:endParaRPr lang="en-IN" dirty="0"/>
          </a:p>
          <a:p>
            <a:pPr marL="342900" indent="-342900">
              <a:buAutoNum type="arabicPeriod"/>
            </a:pPr>
            <a:endParaRPr lang="en-US" dirty="0"/>
          </a:p>
        </p:txBody>
      </p:sp>
      <p:pic>
        <p:nvPicPr>
          <p:cNvPr id="4" name="Picture 3">
            <a:extLst>
              <a:ext uri="{FF2B5EF4-FFF2-40B4-BE49-F238E27FC236}">
                <a16:creationId xmlns:a16="http://schemas.microsoft.com/office/drawing/2014/main" id="{E7F5B015-74D1-4DA3-9F77-602D8FB8C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45" y="1186558"/>
            <a:ext cx="10106329" cy="1455546"/>
          </a:xfrm>
          <a:prstGeom prst="rect">
            <a:avLst/>
          </a:prstGeom>
        </p:spPr>
      </p:pic>
      <p:pic>
        <p:nvPicPr>
          <p:cNvPr id="6" name="Picture 5">
            <a:extLst>
              <a:ext uri="{FF2B5EF4-FFF2-40B4-BE49-F238E27FC236}">
                <a16:creationId xmlns:a16="http://schemas.microsoft.com/office/drawing/2014/main" id="{BA1C6AFD-ACB7-4196-AF88-1EE755216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59" y="3918524"/>
            <a:ext cx="6355631" cy="1402202"/>
          </a:xfrm>
          <a:prstGeom prst="rect">
            <a:avLst/>
          </a:prstGeom>
        </p:spPr>
      </p:pic>
      <p:sp>
        <p:nvSpPr>
          <p:cNvPr id="9" name="TextBox 8">
            <a:extLst>
              <a:ext uri="{FF2B5EF4-FFF2-40B4-BE49-F238E27FC236}">
                <a16:creationId xmlns:a16="http://schemas.microsoft.com/office/drawing/2014/main" id="{9C063BAC-561A-4C2D-A597-FB5F7C6A74E7}"/>
              </a:ext>
            </a:extLst>
          </p:cNvPr>
          <p:cNvSpPr txBox="1"/>
          <p:nvPr/>
        </p:nvSpPr>
        <p:spPr>
          <a:xfrm>
            <a:off x="469167" y="3090982"/>
            <a:ext cx="8379217" cy="369332"/>
          </a:xfrm>
          <a:prstGeom prst="rect">
            <a:avLst/>
          </a:prstGeom>
          <a:noFill/>
        </p:spPr>
        <p:txBody>
          <a:bodyPr wrap="none" rtlCol="0">
            <a:spAutoFit/>
          </a:bodyPr>
          <a:lstStyle/>
          <a:p>
            <a:r>
              <a:rPr lang="en-IN" dirty="0"/>
              <a:t>We have to configure the database for with soap </a:t>
            </a:r>
            <a:r>
              <a:rPr lang="en-IN" dirty="0" err="1"/>
              <a:t>ui</a:t>
            </a:r>
            <a:r>
              <a:rPr lang="en-IN" dirty="0"/>
              <a:t> for database testing </a:t>
            </a:r>
            <a:endParaRPr lang="en-US" dirty="0"/>
          </a:p>
        </p:txBody>
      </p:sp>
    </p:spTree>
    <p:extLst>
      <p:ext uri="{BB962C8B-B14F-4D97-AF65-F5344CB8AC3E}">
        <p14:creationId xmlns:p14="http://schemas.microsoft.com/office/powerpoint/2010/main" val="2270569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ED886-848D-44B7-8ED9-546D7BA6C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67" y="380425"/>
            <a:ext cx="10228149" cy="5292587"/>
          </a:xfrm>
          <a:prstGeom prst="rect">
            <a:avLst/>
          </a:prstGeom>
        </p:spPr>
      </p:pic>
    </p:spTree>
    <p:extLst>
      <p:ext uri="{BB962C8B-B14F-4D97-AF65-F5344CB8AC3E}">
        <p14:creationId xmlns:p14="http://schemas.microsoft.com/office/powerpoint/2010/main" val="189658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67584-C456-42F7-98B4-93B27E6E1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94" y="432503"/>
            <a:ext cx="11318033" cy="5464443"/>
          </a:xfrm>
          <a:prstGeom prst="rect">
            <a:avLst/>
          </a:prstGeom>
        </p:spPr>
      </p:pic>
    </p:spTree>
    <p:extLst>
      <p:ext uri="{BB962C8B-B14F-4D97-AF65-F5344CB8AC3E}">
        <p14:creationId xmlns:p14="http://schemas.microsoft.com/office/powerpoint/2010/main" val="428666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FBB12-A078-4DE5-8CA1-8ADD3FB7CF23}"/>
              </a:ext>
            </a:extLst>
          </p:cNvPr>
          <p:cNvSpPr txBox="1"/>
          <p:nvPr/>
        </p:nvSpPr>
        <p:spPr>
          <a:xfrm>
            <a:off x="326572" y="242596"/>
            <a:ext cx="11766363" cy="923330"/>
          </a:xfrm>
          <a:prstGeom prst="rect">
            <a:avLst/>
          </a:prstGeom>
          <a:noFill/>
        </p:spPr>
        <p:txBody>
          <a:bodyPr wrap="none" rtlCol="0">
            <a:spAutoFit/>
          </a:bodyPr>
          <a:lstStyle/>
          <a:p>
            <a:r>
              <a:rPr lang="en-IN" dirty="0"/>
              <a:t>Now, not only retrieving the data from the database (through hard coding), we can also set the values </a:t>
            </a:r>
          </a:p>
          <a:p>
            <a:r>
              <a:rPr lang="en-IN" dirty="0"/>
              <a:t>from custom properties and can run the query.</a:t>
            </a:r>
          </a:p>
          <a:p>
            <a:r>
              <a:rPr lang="en-IN" dirty="0"/>
              <a:t>1. For selecting all rows from the table</a:t>
            </a:r>
            <a:endParaRPr lang="en-US" dirty="0"/>
          </a:p>
        </p:txBody>
      </p:sp>
      <p:pic>
        <p:nvPicPr>
          <p:cNvPr id="5" name="Picture 4">
            <a:extLst>
              <a:ext uri="{FF2B5EF4-FFF2-40B4-BE49-F238E27FC236}">
                <a16:creationId xmlns:a16="http://schemas.microsoft.com/office/drawing/2014/main" id="{AC6B7548-DA3A-41C3-A433-2DFF5154A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3" y="1427584"/>
            <a:ext cx="9708721" cy="4186152"/>
          </a:xfrm>
          <a:prstGeom prst="rect">
            <a:avLst/>
          </a:prstGeom>
        </p:spPr>
      </p:pic>
    </p:spTree>
    <p:extLst>
      <p:ext uri="{BB962C8B-B14F-4D97-AF65-F5344CB8AC3E}">
        <p14:creationId xmlns:p14="http://schemas.microsoft.com/office/powerpoint/2010/main" val="1490118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FFBAD-7D24-4A1E-9ED8-87FBC12DE645}"/>
              </a:ext>
            </a:extLst>
          </p:cNvPr>
          <p:cNvSpPr txBox="1"/>
          <p:nvPr/>
        </p:nvSpPr>
        <p:spPr>
          <a:xfrm>
            <a:off x="541175" y="335902"/>
            <a:ext cx="4326826" cy="369332"/>
          </a:xfrm>
          <a:prstGeom prst="rect">
            <a:avLst/>
          </a:prstGeom>
          <a:noFill/>
        </p:spPr>
        <p:txBody>
          <a:bodyPr wrap="none" rtlCol="0">
            <a:spAutoFit/>
          </a:bodyPr>
          <a:lstStyle/>
          <a:p>
            <a:r>
              <a:rPr lang="en-IN" dirty="0"/>
              <a:t>2. For selecting based on a condition</a:t>
            </a:r>
            <a:endParaRPr lang="en-US" dirty="0"/>
          </a:p>
        </p:txBody>
      </p:sp>
      <p:pic>
        <p:nvPicPr>
          <p:cNvPr id="4" name="Picture 3">
            <a:extLst>
              <a:ext uri="{FF2B5EF4-FFF2-40B4-BE49-F238E27FC236}">
                <a16:creationId xmlns:a16="http://schemas.microsoft.com/office/drawing/2014/main" id="{99BA4344-4FAA-4871-91C2-582AF96D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75" y="705234"/>
            <a:ext cx="10348857" cy="4470915"/>
          </a:xfrm>
          <a:prstGeom prst="rect">
            <a:avLst/>
          </a:prstGeom>
        </p:spPr>
      </p:pic>
    </p:spTree>
    <p:extLst>
      <p:ext uri="{BB962C8B-B14F-4D97-AF65-F5344CB8AC3E}">
        <p14:creationId xmlns:p14="http://schemas.microsoft.com/office/powerpoint/2010/main" val="1868881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197C5-FA32-408D-9ACB-ED37F12C4A88}"/>
              </a:ext>
            </a:extLst>
          </p:cNvPr>
          <p:cNvSpPr txBox="1"/>
          <p:nvPr/>
        </p:nvSpPr>
        <p:spPr>
          <a:xfrm>
            <a:off x="382555" y="335902"/>
            <a:ext cx="6069290" cy="369332"/>
          </a:xfrm>
          <a:prstGeom prst="rect">
            <a:avLst/>
          </a:prstGeom>
          <a:noFill/>
        </p:spPr>
        <p:txBody>
          <a:bodyPr wrap="none" rtlCol="0">
            <a:spAutoFit/>
          </a:bodyPr>
          <a:lstStyle/>
          <a:p>
            <a:r>
              <a:rPr lang="en-IN" dirty="0"/>
              <a:t>For selecting a value from previous response as input</a:t>
            </a:r>
            <a:endParaRPr lang="en-US" dirty="0"/>
          </a:p>
        </p:txBody>
      </p:sp>
      <p:pic>
        <p:nvPicPr>
          <p:cNvPr id="6" name="Picture 5">
            <a:extLst>
              <a:ext uri="{FF2B5EF4-FFF2-40B4-BE49-F238E27FC236}">
                <a16:creationId xmlns:a16="http://schemas.microsoft.com/office/drawing/2014/main" id="{C4C8E8D0-9E12-46E1-83A0-22309C3DF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92" y="845629"/>
            <a:ext cx="11234057" cy="4323530"/>
          </a:xfrm>
          <a:prstGeom prst="rect">
            <a:avLst/>
          </a:prstGeom>
        </p:spPr>
      </p:pic>
    </p:spTree>
    <p:extLst>
      <p:ext uri="{BB962C8B-B14F-4D97-AF65-F5344CB8AC3E}">
        <p14:creationId xmlns:p14="http://schemas.microsoft.com/office/powerpoint/2010/main" val="4212599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D2EFC4-AF41-479C-A3F0-E11BB8F5F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 y="1259633"/>
            <a:ext cx="11318033" cy="4562670"/>
          </a:xfrm>
          <a:prstGeom prst="rect">
            <a:avLst/>
          </a:prstGeom>
        </p:spPr>
      </p:pic>
      <p:sp>
        <p:nvSpPr>
          <p:cNvPr id="4" name="TextBox 3">
            <a:extLst>
              <a:ext uri="{FF2B5EF4-FFF2-40B4-BE49-F238E27FC236}">
                <a16:creationId xmlns:a16="http://schemas.microsoft.com/office/drawing/2014/main" id="{51F602CF-CEB8-4CC4-B258-117AF89399C1}"/>
              </a:ext>
            </a:extLst>
          </p:cNvPr>
          <p:cNvSpPr txBox="1"/>
          <p:nvPr/>
        </p:nvSpPr>
        <p:spPr>
          <a:xfrm>
            <a:off x="503854" y="429208"/>
            <a:ext cx="11616612" cy="646331"/>
          </a:xfrm>
          <a:prstGeom prst="rect">
            <a:avLst/>
          </a:prstGeom>
          <a:noFill/>
        </p:spPr>
        <p:txBody>
          <a:bodyPr wrap="square" rtlCol="0">
            <a:spAutoFit/>
          </a:bodyPr>
          <a:lstStyle/>
          <a:p>
            <a:r>
              <a:rPr lang="en-IN" b="1" dirty="0"/>
              <a:t>SOAP UI PRO: </a:t>
            </a:r>
            <a:r>
              <a:rPr lang="en-IN" dirty="0"/>
              <a:t>we can have build query feature. With that we can select whatever rows we want instead of writing in the form of a query and in output we will have an outline  </a:t>
            </a:r>
            <a:endParaRPr lang="en-US" dirty="0"/>
          </a:p>
        </p:txBody>
      </p:sp>
    </p:spTree>
    <p:extLst>
      <p:ext uri="{BB962C8B-B14F-4D97-AF65-F5344CB8AC3E}">
        <p14:creationId xmlns:p14="http://schemas.microsoft.com/office/powerpoint/2010/main" val="123128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3EEF4-B94B-4311-A7D3-53F7B282E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37" y="494522"/>
            <a:ext cx="11196734" cy="5439747"/>
          </a:xfrm>
          <a:prstGeom prst="rect">
            <a:avLst/>
          </a:prstGeom>
        </p:spPr>
      </p:pic>
    </p:spTree>
    <p:extLst>
      <p:ext uri="{BB962C8B-B14F-4D97-AF65-F5344CB8AC3E}">
        <p14:creationId xmlns:p14="http://schemas.microsoft.com/office/powerpoint/2010/main" val="299261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47A0-DF7D-443E-BE18-85A104533ABD}"/>
              </a:ext>
            </a:extLst>
          </p:cNvPr>
          <p:cNvSpPr>
            <a:spLocks noGrp="1"/>
          </p:cNvSpPr>
          <p:nvPr>
            <p:ph type="title"/>
          </p:nvPr>
        </p:nvSpPr>
        <p:spPr>
          <a:xfrm>
            <a:off x="2968402" y="132231"/>
            <a:ext cx="5634424" cy="371623"/>
          </a:xfrm>
        </p:spPr>
        <p:txBody>
          <a:bodyPr>
            <a:normAutofit fontScale="90000"/>
          </a:bodyPr>
          <a:lstStyle/>
          <a:p>
            <a:pPr algn="ctr"/>
            <a:r>
              <a:rPr lang="en-IN" b="1" dirty="0"/>
              <a:t>ASSERTIONS</a:t>
            </a:r>
            <a:endParaRPr lang="en-US" b="1" dirty="0"/>
          </a:p>
        </p:txBody>
      </p:sp>
      <p:sp>
        <p:nvSpPr>
          <p:cNvPr id="4" name="TextBox 3">
            <a:extLst>
              <a:ext uri="{FF2B5EF4-FFF2-40B4-BE49-F238E27FC236}">
                <a16:creationId xmlns:a16="http://schemas.microsoft.com/office/drawing/2014/main" id="{846F7940-234F-4D98-8235-CD9C1DB06015}"/>
              </a:ext>
            </a:extLst>
          </p:cNvPr>
          <p:cNvSpPr txBox="1"/>
          <p:nvPr/>
        </p:nvSpPr>
        <p:spPr>
          <a:xfrm>
            <a:off x="801717" y="942393"/>
            <a:ext cx="11315918" cy="5355312"/>
          </a:xfrm>
          <a:prstGeom prst="rect">
            <a:avLst/>
          </a:prstGeom>
          <a:noFill/>
        </p:spPr>
        <p:txBody>
          <a:bodyPr wrap="none" rtlCol="0">
            <a:spAutoFit/>
          </a:bodyPr>
          <a:lstStyle/>
          <a:p>
            <a:r>
              <a:rPr lang="en-IN" b="1" dirty="0"/>
              <a:t>Assertions: </a:t>
            </a:r>
            <a:r>
              <a:rPr lang="en-IN" dirty="0"/>
              <a:t>it is used to validate the response by comparing actual with expected result</a:t>
            </a:r>
          </a:p>
          <a:p>
            <a:r>
              <a:rPr lang="en-IN" b="1" dirty="0"/>
              <a:t>Types of Assertions:</a:t>
            </a:r>
          </a:p>
          <a:p>
            <a:r>
              <a:rPr lang="en-IN" b="1" dirty="0"/>
              <a:t>1. Property content</a:t>
            </a:r>
          </a:p>
          <a:p>
            <a:r>
              <a:rPr lang="en-IN" b="1" dirty="0"/>
              <a:t>    </a:t>
            </a:r>
            <a:r>
              <a:rPr lang="en-IN" dirty="0"/>
              <a:t>a. Contains</a:t>
            </a:r>
          </a:p>
          <a:p>
            <a:r>
              <a:rPr lang="en-IN" dirty="0"/>
              <a:t>    b. Equals</a:t>
            </a:r>
          </a:p>
          <a:p>
            <a:r>
              <a:rPr lang="en-IN" dirty="0"/>
              <a:t>    c. </a:t>
            </a:r>
            <a:r>
              <a:rPr lang="en-IN" dirty="0" err="1"/>
              <a:t>NotContains</a:t>
            </a:r>
            <a:endParaRPr lang="en-IN" dirty="0"/>
          </a:p>
          <a:p>
            <a:r>
              <a:rPr lang="en-IN" dirty="0"/>
              <a:t>    d. </a:t>
            </a:r>
            <a:r>
              <a:rPr lang="en-IN" dirty="0" err="1">
                <a:highlight>
                  <a:srgbClr val="FFFF00"/>
                </a:highlight>
              </a:rPr>
              <a:t>Xpath</a:t>
            </a:r>
            <a:r>
              <a:rPr lang="en-IN" dirty="0">
                <a:highlight>
                  <a:srgbClr val="FFFF00"/>
                </a:highlight>
              </a:rPr>
              <a:t> Match  -</a:t>
            </a:r>
          </a:p>
          <a:p>
            <a:r>
              <a:rPr lang="en-IN" dirty="0">
                <a:latin typeface="Comic Sans MS" panose="030F0702030302020204" pitchFamily="66" charset="0"/>
              </a:rPr>
              <a:t>        used to validate the target property with the expected value</a:t>
            </a:r>
            <a:endParaRPr lang="en-IN" dirty="0"/>
          </a:p>
          <a:p>
            <a:r>
              <a:rPr lang="en-IN" dirty="0"/>
              <a:t>    e. </a:t>
            </a:r>
            <a:r>
              <a:rPr lang="en-IN" dirty="0" err="1">
                <a:highlight>
                  <a:srgbClr val="FFFF00"/>
                </a:highlight>
              </a:rPr>
              <a:t>Xquery</a:t>
            </a:r>
            <a:r>
              <a:rPr lang="en-IN" dirty="0">
                <a:highlight>
                  <a:srgbClr val="FFFF00"/>
                </a:highlight>
              </a:rPr>
              <a:t> Match –</a:t>
            </a:r>
            <a:r>
              <a:rPr lang="en-IN" dirty="0">
                <a:highlight>
                  <a:srgbClr val="FFFF00"/>
                </a:highlight>
                <a:latin typeface="Comic Sans MS" panose="030F0702030302020204" pitchFamily="66" charset="0"/>
              </a:rPr>
              <a:t> </a:t>
            </a:r>
          </a:p>
          <a:p>
            <a:r>
              <a:rPr lang="en-IN" dirty="0">
                <a:latin typeface="Comic Sans MS" panose="030F0702030302020204" pitchFamily="66" charset="0"/>
              </a:rPr>
              <a:t>         it uses xml path + relational database (diff clauses like for, where, order, by, for, let and return) </a:t>
            </a:r>
          </a:p>
          <a:p>
            <a:endParaRPr lang="en-IN" dirty="0">
              <a:latin typeface="Comic Sans MS" panose="030F0702030302020204" pitchFamily="66" charset="0"/>
            </a:endParaRPr>
          </a:p>
          <a:p>
            <a:r>
              <a:rPr lang="en-IN" dirty="0">
                <a:highlight>
                  <a:srgbClr val="00FF00"/>
                </a:highlight>
                <a:latin typeface="Comic Sans MS" panose="030F0702030302020204" pitchFamily="66" charset="0"/>
              </a:rPr>
              <a:t>Advantages of </a:t>
            </a:r>
            <a:r>
              <a:rPr lang="en-IN" dirty="0" err="1">
                <a:highlight>
                  <a:srgbClr val="00FF00"/>
                </a:highlight>
                <a:latin typeface="Comic Sans MS" panose="030F0702030302020204" pitchFamily="66" charset="0"/>
              </a:rPr>
              <a:t>Xpath</a:t>
            </a:r>
            <a:r>
              <a:rPr lang="en-IN" dirty="0">
                <a:highlight>
                  <a:srgbClr val="00FF00"/>
                </a:highlight>
                <a:latin typeface="Comic Sans MS" panose="030F0702030302020204" pitchFamily="66" charset="0"/>
              </a:rPr>
              <a:t> over </a:t>
            </a:r>
            <a:r>
              <a:rPr lang="en-IN" dirty="0" err="1">
                <a:highlight>
                  <a:srgbClr val="00FF00"/>
                </a:highlight>
                <a:latin typeface="Comic Sans MS" panose="030F0702030302020204" pitchFamily="66" charset="0"/>
              </a:rPr>
              <a:t>Xquery</a:t>
            </a:r>
            <a:r>
              <a:rPr lang="en-IN" dirty="0">
                <a:highlight>
                  <a:srgbClr val="00FF00"/>
                </a:highlight>
                <a:latin typeface="Comic Sans MS" panose="030F0702030302020204" pitchFamily="66" charset="0"/>
              </a:rPr>
              <a:t>:</a:t>
            </a:r>
          </a:p>
          <a:p>
            <a:endParaRPr lang="en-IN" dirty="0">
              <a:highlight>
                <a:srgbClr val="00FF00"/>
              </a:highlight>
              <a:latin typeface="Comic Sans MS" panose="030F0702030302020204" pitchFamily="66" charset="0"/>
            </a:endParaRPr>
          </a:p>
          <a:p>
            <a:r>
              <a:rPr lang="en-IN" dirty="0">
                <a:latin typeface="Comic Sans MS" panose="030F0702030302020204" pitchFamily="66" charset="0"/>
              </a:rPr>
              <a:t>Using </a:t>
            </a:r>
            <a:r>
              <a:rPr lang="en-IN" dirty="0" err="1">
                <a:latin typeface="Comic Sans MS" panose="030F0702030302020204" pitchFamily="66" charset="0"/>
              </a:rPr>
              <a:t>Xpath</a:t>
            </a:r>
            <a:r>
              <a:rPr lang="en-IN" dirty="0">
                <a:latin typeface="Comic Sans MS" panose="030F0702030302020204" pitchFamily="66" charset="0"/>
              </a:rPr>
              <a:t> – we can only find large chunks of static data</a:t>
            </a:r>
          </a:p>
          <a:p>
            <a:endParaRPr lang="en-IN" dirty="0">
              <a:highlight>
                <a:srgbClr val="00FF00"/>
              </a:highlight>
              <a:latin typeface="Comic Sans MS" panose="030F0702030302020204" pitchFamily="66" charset="0"/>
            </a:endParaRPr>
          </a:p>
          <a:p>
            <a:r>
              <a:rPr lang="en-IN" dirty="0">
                <a:latin typeface="Comic Sans MS" panose="030F0702030302020204" pitchFamily="66" charset="0"/>
              </a:rPr>
              <a:t>Using </a:t>
            </a:r>
            <a:r>
              <a:rPr lang="en-IN" dirty="0" err="1">
                <a:latin typeface="Comic Sans MS" panose="030F0702030302020204" pitchFamily="66" charset="0"/>
              </a:rPr>
              <a:t>Xquery</a:t>
            </a:r>
            <a:r>
              <a:rPr lang="en-IN" dirty="0">
                <a:latin typeface="Comic Sans MS" panose="030F0702030302020204" pitchFamily="66" charset="0"/>
              </a:rPr>
              <a:t> –  1. we can check multiple node values with a single expression.</a:t>
            </a:r>
          </a:p>
          <a:p>
            <a:r>
              <a:rPr lang="en-IN" dirty="0">
                <a:latin typeface="Comic Sans MS" panose="030F0702030302020204" pitchFamily="66" charset="0"/>
              </a:rPr>
              <a:t>                         2. best use when there is static and dynamic data</a:t>
            </a:r>
          </a:p>
          <a:p>
            <a:endParaRPr lang="en-IN" dirty="0">
              <a:latin typeface="Comic Sans MS" panose="030F0702030302020204" pitchFamily="66" charset="0"/>
            </a:endParaRPr>
          </a:p>
          <a:p>
            <a:pPr marL="342900" indent="-342900">
              <a:buAutoNum type="arabicPeriod"/>
            </a:pPr>
            <a:endParaRPr lang="en-US" b="1" dirty="0"/>
          </a:p>
        </p:txBody>
      </p:sp>
    </p:spTree>
    <p:extLst>
      <p:ext uri="{BB962C8B-B14F-4D97-AF65-F5344CB8AC3E}">
        <p14:creationId xmlns:p14="http://schemas.microsoft.com/office/powerpoint/2010/main" val="64961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B609-0DCF-4068-99C1-A780F17F6E03}"/>
              </a:ext>
            </a:extLst>
          </p:cNvPr>
          <p:cNvSpPr txBox="1">
            <a:spLocks/>
          </p:cNvSpPr>
          <p:nvPr/>
        </p:nvSpPr>
        <p:spPr>
          <a:xfrm>
            <a:off x="2968402" y="132231"/>
            <a:ext cx="5634424" cy="37162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IN" b="1"/>
              <a:t>ASSERTIONS</a:t>
            </a:r>
            <a:endParaRPr lang="en-US" b="1" dirty="0"/>
          </a:p>
        </p:txBody>
      </p:sp>
      <p:sp>
        <p:nvSpPr>
          <p:cNvPr id="3" name="TextBox 2">
            <a:extLst>
              <a:ext uri="{FF2B5EF4-FFF2-40B4-BE49-F238E27FC236}">
                <a16:creationId xmlns:a16="http://schemas.microsoft.com/office/drawing/2014/main" id="{FFADA8F8-4EC2-4192-8486-78F72811A976}"/>
              </a:ext>
            </a:extLst>
          </p:cNvPr>
          <p:cNvSpPr txBox="1"/>
          <p:nvPr/>
        </p:nvSpPr>
        <p:spPr>
          <a:xfrm>
            <a:off x="626419" y="811763"/>
            <a:ext cx="10990194" cy="5355312"/>
          </a:xfrm>
          <a:prstGeom prst="rect">
            <a:avLst/>
          </a:prstGeom>
          <a:noFill/>
        </p:spPr>
        <p:txBody>
          <a:bodyPr wrap="square" rtlCol="0">
            <a:spAutoFit/>
          </a:bodyPr>
          <a:lstStyle/>
          <a:p>
            <a:endParaRPr lang="en-IN" dirty="0"/>
          </a:p>
          <a:p>
            <a:r>
              <a:rPr lang="en-IN" b="1" dirty="0"/>
              <a:t>2. Compliance, status and http standards</a:t>
            </a:r>
          </a:p>
          <a:p>
            <a:r>
              <a:rPr lang="en-IN" b="1" dirty="0"/>
              <a:t>    </a:t>
            </a:r>
            <a:r>
              <a:rPr lang="en-IN" dirty="0"/>
              <a:t>a. Schema compliance            h. SOAP response</a:t>
            </a:r>
          </a:p>
          <a:p>
            <a:r>
              <a:rPr lang="en-IN" dirty="0"/>
              <a:t>    b. SOAP fault                               g. WS – Addressing Request</a:t>
            </a:r>
          </a:p>
          <a:p>
            <a:r>
              <a:rPr lang="en-IN" dirty="0"/>
              <a:t>    c. not soap fault                          </a:t>
            </a:r>
            <a:r>
              <a:rPr lang="en-IN" dirty="0" err="1"/>
              <a:t>i</a:t>
            </a:r>
            <a:r>
              <a:rPr lang="en-IN" dirty="0"/>
              <a:t>. WS – Addressing Response</a:t>
            </a:r>
          </a:p>
          <a:p>
            <a:r>
              <a:rPr lang="en-IN" dirty="0"/>
              <a:t>    d. valid http status codes           j. WS – Security status      </a:t>
            </a:r>
          </a:p>
          <a:p>
            <a:r>
              <a:rPr lang="en-IN" dirty="0"/>
              <a:t>    e. Invalid http status codes        k. swagger compliance assertion</a:t>
            </a:r>
          </a:p>
          <a:p>
            <a:r>
              <a:rPr lang="en-IN" dirty="0"/>
              <a:t>    f. http header equals </a:t>
            </a:r>
          </a:p>
          <a:p>
            <a:r>
              <a:rPr lang="en-IN" dirty="0"/>
              <a:t>    g. http header exists</a:t>
            </a:r>
          </a:p>
          <a:p>
            <a:endParaRPr lang="en-IN" b="1" dirty="0"/>
          </a:p>
          <a:p>
            <a:r>
              <a:rPr lang="en-IN" b="1" dirty="0"/>
              <a:t>3. Script                                                                       6. JMS Response: </a:t>
            </a:r>
            <a:r>
              <a:rPr lang="en-IN" dirty="0"/>
              <a:t>JMS Status and  </a:t>
            </a:r>
            <a:r>
              <a:rPr lang="en-IN" dirty="0" err="1"/>
              <a:t>JMSTimeout</a:t>
            </a:r>
            <a:endParaRPr lang="en-IN" b="1" dirty="0"/>
          </a:p>
          <a:p>
            <a:r>
              <a:rPr lang="en-IN" b="1" dirty="0"/>
              <a:t>Script Assertion : </a:t>
            </a:r>
            <a:r>
              <a:rPr lang="en-IN" dirty="0"/>
              <a:t>it will run a customised script</a:t>
            </a:r>
          </a:p>
          <a:p>
            <a:endParaRPr lang="en-IN" b="1" dirty="0"/>
          </a:p>
          <a:p>
            <a:r>
              <a:rPr lang="en-IN" b="1" dirty="0"/>
              <a:t>4. SLA</a:t>
            </a:r>
          </a:p>
          <a:p>
            <a:r>
              <a:rPr lang="en-IN" b="1" dirty="0">
                <a:highlight>
                  <a:srgbClr val="FFFF00"/>
                </a:highlight>
              </a:rPr>
              <a:t>Response SLA </a:t>
            </a:r>
            <a:r>
              <a:rPr lang="en-IN" dirty="0">
                <a:highlight>
                  <a:srgbClr val="FFFF00"/>
                </a:highlight>
              </a:rPr>
              <a:t>: </a:t>
            </a:r>
            <a:r>
              <a:rPr lang="en-IN" dirty="0"/>
              <a:t>it validates whether the last received response is within the time frame</a:t>
            </a:r>
          </a:p>
          <a:p>
            <a:endParaRPr lang="en-IN" b="1" dirty="0"/>
          </a:p>
          <a:p>
            <a:r>
              <a:rPr lang="en-IN" b="1" dirty="0"/>
              <a:t>5. Security</a:t>
            </a:r>
          </a:p>
          <a:p>
            <a:r>
              <a:rPr lang="en-IN" b="1" dirty="0"/>
              <a:t>Sensitive Information Exposure : </a:t>
            </a:r>
            <a:r>
              <a:rPr lang="en-IN" dirty="0"/>
              <a:t>it will check whether the received response is not exposing any sensitive information</a:t>
            </a:r>
          </a:p>
        </p:txBody>
      </p:sp>
    </p:spTree>
    <p:extLst>
      <p:ext uri="{BB962C8B-B14F-4D97-AF65-F5344CB8AC3E}">
        <p14:creationId xmlns:p14="http://schemas.microsoft.com/office/powerpoint/2010/main" val="242438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77C74B-98AB-468D-8E77-FF2B108919EB}"/>
              </a:ext>
            </a:extLst>
          </p:cNvPr>
          <p:cNvSpPr txBox="1"/>
          <p:nvPr/>
        </p:nvSpPr>
        <p:spPr>
          <a:xfrm flipH="1">
            <a:off x="4478694" y="186612"/>
            <a:ext cx="2687216" cy="369332"/>
          </a:xfrm>
          <a:prstGeom prst="rect">
            <a:avLst/>
          </a:prstGeom>
          <a:noFill/>
        </p:spPr>
        <p:txBody>
          <a:bodyPr wrap="square" rtlCol="0">
            <a:spAutoFit/>
          </a:bodyPr>
          <a:lstStyle/>
          <a:p>
            <a:r>
              <a:rPr lang="en-IN" dirty="0"/>
              <a:t>Example - </a:t>
            </a:r>
            <a:r>
              <a:rPr lang="en-IN" dirty="0" err="1"/>
              <a:t>Xquery</a:t>
            </a:r>
            <a:endParaRPr lang="en-US" dirty="0"/>
          </a:p>
        </p:txBody>
      </p:sp>
      <p:pic>
        <p:nvPicPr>
          <p:cNvPr id="9" name="Picture 8">
            <a:extLst>
              <a:ext uri="{FF2B5EF4-FFF2-40B4-BE49-F238E27FC236}">
                <a16:creationId xmlns:a16="http://schemas.microsoft.com/office/drawing/2014/main" id="{BA9D83BE-D231-4278-9FEF-BA5428FED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392" y="1367611"/>
            <a:ext cx="6645216" cy="4122777"/>
          </a:xfrm>
          <a:prstGeom prst="rect">
            <a:avLst/>
          </a:prstGeom>
        </p:spPr>
      </p:pic>
    </p:spTree>
    <p:extLst>
      <p:ext uri="{BB962C8B-B14F-4D97-AF65-F5344CB8AC3E}">
        <p14:creationId xmlns:p14="http://schemas.microsoft.com/office/powerpoint/2010/main" val="235856217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16692</TotalTime>
  <Words>3490</Words>
  <Application>Microsoft Office PowerPoint</Application>
  <PresentationFormat>Widescreen</PresentationFormat>
  <Paragraphs>301</Paragraphs>
  <Slides>53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Century Gothic</vt:lpstr>
      <vt:lpstr>Comic Sans MS</vt:lpstr>
      <vt:lpstr>Gallery</vt:lpstr>
      <vt:lpstr>PowerPoint Presentation</vt:lpstr>
      <vt:lpstr>PowerPoint Presentation</vt:lpstr>
      <vt:lpstr>PowerPoint Presentation</vt:lpstr>
      <vt:lpstr>REST ARCHITECTURE</vt:lpstr>
      <vt:lpstr>PowerPoint Presentation</vt:lpstr>
      <vt:lpstr>PowerPoint Presentation</vt:lpstr>
      <vt:lpstr>ASSERTIONS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SOAP UI PRO</dc:title>
  <dc:creator>Sowmya Lakkireddy</dc:creator>
  <cp:lastModifiedBy>Sowmya Lakkireddy</cp:lastModifiedBy>
  <cp:revision>451</cp:revision>
  <dcterms:created xsi:type="dcterms:W3CDTF">2017-07-28T02:13:06Z</dcterms:created>
  <dcterms:modified xsi:type="dcterms:W3CDTF">2017-10-21T00:17:18Z</dcterms:modified>
</cp:coreProperties>
</file>